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Bitter" pitchFamily="2" charset="77"/>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Fira Sans" panose="020B0503050000020004" pitchFamily="34" charset="0"/>
      <p:regular r:id="rId54"/>
      <p:bold r:id="rId55"/>
      <p:italic r:id="rId56"/>
      <p:boldItalic r:id="rId57"/>
    </p:embeddedFont>
    <p:embeddedFont>
      <p:font typeface="Fira Sans Medium" panose="020B0503050000020004" pitchFamily="34" charset="0"/>
      <p:regular r:id="rId58"/>
      <p:bold r:id="rId59"/>
      <p:italic r:id="rId60"/>
      <p:boldItalic r:id="rId61"/>
    </p:embeddedFont>
    <p:embeddedFont>
      <p:font typeface="Fira Sans SemiBold" panose="020B05030500000200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6190"/>
  </p:normalViewPr>
  <p:slideViewPr>
    <p:cSldViewPr snapToGrid="0">
      <p:cViewPr varScale="1">
        <p:scale>
          <a:sx n="110" d="100"/>
          <a:sy n="110" d="100"/>
        </p:scale>
        <p:origin x="22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1" name="Google Shape;3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100"/>
              <a:buNone/>
            </a:pPr>
            <a:endParaRPr sz="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6" name="Google Shape;3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6" name="Google Shape;3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5" name="Google Shape;3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p:txBody>
      </p:sp>
      <p:sp>
        <p:nvSpPr>
          <p:cNvPr id="385" name="Google Shape;3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5" name="Google Shape;395;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6" name="Google Shape;4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7ac31ceb09_2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15" name="Google Shape;415;g27ac31ceb09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7ac31ceb09_2_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4" name="Google Shape;424;g27ac31ceb09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3" name="Google Shape;4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43" name="Google Shape;4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3" name="Google Shape;4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1" name="Google Shape;4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81" name="Google Shape;48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92" name="Google Shape;49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2" name="Google Shape;2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03" name="Google Shape;50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4" name="Google Shape;51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24" name="Google Shape;52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50" name="Google Shape;55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60" name="Google Shape;5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4" name="Google Shape;57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84" name="Google Shape;58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2" name="Google Shape;59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01" name="Google Shape;60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0" name="Google Shape;61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0" name="Google Shape;620;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9" name="Google Shape;62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628650" y="1369219"/>
            <a:ext cx="78867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43"/>
        <p:cNvGrpSpPr/>
        <p:nvPr/>
      </p:nvGrpSpPr>
      <p:grpSpPr>
        <a:xfrm>
          <a:off x="0" y="0"/>
          <a:ext cx="0" cy="0"/>
          <a:chOff x="0" y="0"/>
          <a:chExt cx="0" cy="0"/>
        </a:xfrm>
      </p:grpSpPr>
      <p:sp>
        <p:nvSpPr>
          <p:cNvPr id="44" name="Google Shape;44;p11"/>
          <p:cNvSpPr/>
          <p:nvPr/>
        </p:nvSpPr>
        <p:spPr>
          <a:xfrm>
            <a:off x="4572000" y="-125"/>
            <a:ext cx="4572000" cy="51435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1"/>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11"/>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7" name="Google Shape;47;p11"/>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8" name="Google Shape;48;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9"/>
        <p:cNvGrpSpPr/>
        <p:nvPr/>
      </p:nvGrpSpPr>
      <p:grpSpPr>
        <a:xfrm>
          <a:off x="0" y="0"/>
          <a:ext cx="0" cy="0"/>
          <a:chOff x="0" y="0"/>
          <a:chExt cx="0" cy="0"/>
        </a:xfrm>
      </p:grpSpPr>
      <p:sp>
        <p:nvSpPr>
          <p:cNvPr id="50" name="Google Shape;50;p12"/>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51" name="Google Shape;51;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4" name="Google Shape;54;p13"/>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5" name="Google Shape;55;p1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0" name="Google Shape;60;p15"/>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marL="914400" lvl="1"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marL="1371600" lvl="2"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marL="1828800" lvl="3"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marL="2286000" lvl="4"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
  <p:cSld name="SECTION_HEADER 2">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23887" y="1282303"/>
            <a:ext cx="7886701" cy="2139554"/>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6" name="Google Shape;66;p17"/>
          <p:cNvSpPr txBox="1">
            <a:spLocks noGrp="1"/>
          </p:cNvSpPr>
          <p:nvPr>
            <p:ph type="body" idx="1"/>
          </p:nvPr>
        </p:nvSpPr>
        <p:spPr>
          <a:xfrm>
            <a:off x="623887" y="3442096"/>
            <a:ext cx="7886701" cy="1125141"/>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7" name="Google Shape;67;p1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0" name="Google Shape;70;p18"/>
          <p:cNvSpPr txBox="1">
            <a:spLocks noGrp="1"/>
          </p:cNvSpPr>
          <p:nvPr>
            <p:ph type="body" idx="1"/>
          </p:nvPr>
        </p:nvSpPr>
        <p:spPr>
          <a:xfrm>
            <a:off x="628650" y="1369219"/>
            <a:ext cx="38862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1" name="Google Shape;71;p18"/>
          <p:cNvSpPr txBox="1">
            <a:spLocks noGrp="1"/>
          </p:cNvSpPr>
          <p:nvPr>
            <p:ph type="body" idx="2"/>
          </p:nvPr>
        </p:nvSpPr>
        <p:spPr>
          <a:xfrm>
            <a:off x="4629150" y="1369219"/>
            <a:ext cx="3886200" cy="3263505"/>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2" name="Google Shape;72;p1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29841" y="273843"/>
            <a:ext cx="7886701"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5" name="Google Shape;75;p19"/>
          <p:cNvSpPr txBox="1">
            <a:spLocks noGrp="1"/>
          </p:cNvSpPr>
          <p:nvPr>
            <p:ph type="body" idx="1"/>
          </p:nvPr>
        </p:nvSpPr>
        <p:spPr>
          <a:xfrm>
            <a:off x="629841" y="1260871"/>
            <a:ext cx="3868340" cy="617935"/>
          </a:xfrm>
          <a:prstGeom prst="rect">
            <a:avLst/>
          </a:prstGeom>
          <a:noFill/>
          <a:ln>
            <a:noFill/>
          </a:ln>
        </p:spPr>
        <p:txBody>
          <a:bodyPr spcFirstLastPara="1" wrap="square" lIns="68550" tIns="68550" rIns="68550" bIns="68550" anchor="b" anchorCtr="0">
            <a:normAutofit/>
          </a:bodyPr>
          <a:lstStyle>
            <a:lvl1pPr marL="457200" lvl="0"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6" name="Google Shape;76;p19"/>
          <p:cNvSpPr txBox="1">
            <a:spLocks noGrp="1"/>
          </p:cNvSpPr>
          <p:nvPr>
            <p:ph type="body" idx="2"/>
          </p:nvPr>
        </p:nvSpPr>
        <p:spPr>
          <a:xfrm>
            <a:off x="629840" y="1878806"/>
            <a:ext cx="3868341"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7" name="Google Shape;77;p19"/>
          <p:cNvSpPr txBox="1">
            <a:spLocks noGrp="1"/>
          </p:cNvSpPr>
          <p:nvPr>
            <p:ph type="body" idx="3"/>
          </p:nvPr>
        </p:nvSpPr>
        <p:spPr>
          <a:xfrm>
            <a:off x="4629150" y="1260871"/>
            <a:ext cx="3887392" cy="617935"/>
          </a:xfrm>
          <a:prstGeom prst="rect">
            <a:avLst/>
          </a:prstGeom>
          <a:noFill/>
          <a:ln>
            <a:noFill/>
          </a:ln>
        </p:spPr>
        <p:txBody>
          <a:bodyPr spcFirstLastPara="1" wrap="square" lIns="68550" tIns="68550" rIns="68550" bIns="6855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8" name="Google Shape;78;p19"/>
          <p:cNvSpPr txBox="1">
            <a:spLocks noGrp="1"/>
          </p:cNvSpPr>
          <p:nvPr>
            <p:ph type="body" idx="4"/>
          </p:nvPr>
        </p:nvSpPr>
        <p:spPr>
          <a:xfrm>
            <a:off x="4629150" y="1878806"/>
            <a:ext cx="3887392"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9" name="Google Shape;79;p19"/>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2" name="Google Shape;82;p2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21"/>
          <p:cNvSpPr txBox="1">
            <a:spLocks noGrp="1"/>
          </p:cNvSpPr>
          <p:nvPr>
            <p:ph type="body" idx="1"/>
          </p:nvPr>
        </p:nvSpPr>
        <p:spPr>
          <a:xfrm>
            <a:off x="3887391" y="740568"/>
            <a:ext cx="4629151" cy="3655221"/>
          </a:xfrm>
          <a:prstGeom prst="rect">
            <a:avLst/>
          </a:prstGeom>
          <a:noFill/>
          <a:ln>
            <a:noFill/>
          </a:ln>
        </p:spPr>
        <p:txBody>
          <a:bodyPr spcFirstLastPara="1" wrap="square" lIns="68550" tIns="68550" rIns="68550" bIns="68550" anchor="t" anchorCtr="0">
            <a:normAutofit/>
          </a:bodyPr>
          <a:lstStyle>
            <a:lvl1pPr marL="457200" lvl="0"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1pPr>
            <a:lvl2pPr marL="914400" lvl="1"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2pPr>
            <a:lvl3pPr marL="1371600" lvl="2"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3pPr>
            <a:lvl4pPr marL="1828800" lvl="3"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4pPr>
            <a:lvl5pPr marL="2286000" lvl="4"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6" name="Google Shape;86;p21"/>
          <p:cNvSpPr txBox="1">
            <a:spLocks noGrp="1"/>
          </p:cNvSpPr>
          <p:nvPr>
            <p:ph type="body" idx="2"/>
          </p:nvPr>
        </p:nvSpPr>
        <p:spPr>
          <a:xfrm>
            <a:off x="629840" y="1543050"/>
            <a:ext cx="2949180" cy="285869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7" name="Google Shape;87;p21"/>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22"/>
          <p:cNvSpPr>
            <a:spLocks noGrp="1"/>
          </p:cNvSpPr>
          <p:nvPr>
            <p:ph type="pic" idx="2"/>
          </p:nvPr>
        </p:nvSpPr>
        <p:spPr>
          <a:xfrm>
            <a:off x="3887391" y="740568"/>
            <a:ext cx="4629151" cy="3655221"/>
          </a:xfrm>
          <a:prstGeom prst="rect">
            <a:avLst/>
          </a:prstGeom>
          <a:noFill/>
          <a:ln>
            <a:noFill/>
          </a:ln>
        </p:spPr>
      </p:sp>
      <p:sp>
        <p:nvSpPr>
          <p:cNvPr id="91" name="Google Shape;91;p22"/>
          <p:cNvSpPr txBox="1">
            <a:spLocks noGrp="1"/>
          </p:cNvSpPr>
          <p:nvPr>
            <p:ph type="body" idx="1"/>
          </p:nvPr>
        </p:nvSpPr>
        <p:spPr>
          <a:xfrm>
            <a:off x="629841" y="1543050"/>
            <a:ext cx="2949178" cy="2858692"/>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2" name="Google Shape;92;p2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5" name="Google Shape;95;p23"/>
          <p:cNvSpPr txBox="1">
            <a:spLocks noGrp="1"/>
          </p:cNvSpPr>
          <p:nvPr>
            <p:ph type="body" idx="1"/>
          </p:nvPr>
        </p:nvSpPr>
        <p:spPr>
          <a:xfrm rot="5400000">
            <a:off x="2940248" y="-942380"/>
            <a:ext cx="3263504" cy="78867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6" name="Google Shape;96;p2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rot="5400000">
            <a:off x="5350073" y="1467445"/>
            <a:ext cx="4358879" cy="1971676"/>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9" name="Google Shape;99;p24"/>
          <p:cNvSpPr txBox="1">
            <a:spLocks noGrp="1"/>
          </p:cNvSpPr>
          <p:nvPr>
            <p:ph type="body" idx="1"/>
          </p:nvPr>
        </p:nvSpPr>
        <p:spPr>
          <a:xfrm rot="5400000">
            <a:off x="1349572" y="-447080"/>
            <a:ext cx="4358880" cy="5800726"/>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0" name="Google Shape;100;p2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3">
    <p:bg>
      <p:bgPr>
        <a:solidFill>
          <a:srgbClr val="000000"/>
        </a:solidFill>
        <a:effectLst/>
      </p:bgPr>
    </p:bg>
    <p:spTree>
      <p:nvGrpSpPr>
        <p:cNvPr id="1" name="Shape 101"/>
        <p:cNvGrpSpPr/>
        <p:nvPr/>
      </p:nvGrpSpPr>
      <p:grpSpPr>
        <a:xfrm>
          <a:off x="0" y="0"/>
          <a:ext cx="0" cy="0"/>
          <a:chOff x="0" y="0"/>
          <a:chExt cx="0" cy="0"/>
        </a:xfrm>
      </p:grpSpPr>
      <p:sp>
        <p:nvSpPr>
          <p:cNvPr id="102" name="Google Shape;102;p25"/>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FFFFFF"/>
              </a:buClr>
              <a:buSzPts val="4500"/>
              <a:buFont typeface="Calibri"/>
              <a:buNone/>
              <a:defRPr sz="4500">
                <a:solidFill>
                  <a:srgbClr val="FFFFFF"/>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3" name="Google Shape;103;p25"/>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1pPr>
            <a:lvl2pPr marL="914400" lvl="1"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2pPr>
            <a:lvl3pPr marL="1371600" lvl="2"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3pPr>
            <a:lvl4pPr marL="1828800" lvl="3"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4pPr>
            <a:lvl5pPr marL="2286000" lvl="4"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4" name="Google Shape;104;p2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cSld name="TITLE 4">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26"/>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8" name="Google Shape;108;p2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1" name="Google Shape;111;p27"/>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2" name="Google Shape;112;p2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5" name="Google Shape;115;p28"/>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6" name="Google Shape;116;p2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9" name="Google Shape;119;p29"/>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0" name="Google Shape;120;p29"/>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1" name="Google Shape;121;p2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4" name="Google Shape;124;p3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5"/>
        <p:cNvGrpSpPr/>
        <p:nvPr/>
      </p:nvGrpSpPr>
      <p:grpSpPr>
        <a:xfrm>
          <a:off x="0" y="0"/>
          <a:ext cx="0" cy="0"/>
          <a:chOff x="0" y="0"/>
          <a:chExt cx="0" cy="0"/>
        </a:xfrm>
      </p:grpSpPr>
      <p:sp>
        <p:nvSpPr>
          <p:cNvPr id="126" name="Google Shape;126;p3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9" name="Google Shape;129;p32"/>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0" name="Google Shape;130;p32"/>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1" name="Google Shape;131;p3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33"/>
          <p:cNvSpPr>
            <a:spLocks noGrp="1"/>
          </p:cNvSpPr>
          <p:nvPr>
            <p:ph type="pic" idx="2"/>
          </p:nvPr>
        </p:nvSpPr>
        <p:spPr>
          <a:xfrm>
            <a:off x="1792288" y="459581"/>
            <a:ext cx="5486402" cy="3086101"/>
          </a:xfrm>
          <a:prstGeom prst="rect">
            <a:avLst/>
          </a:prstGeom>
          <a:noFill/>
          <a:ln>
            <a:noFill/>
          </a:ln>
        </p:spPr>
      </p:sp>
      <p:sp>
        <p:nvSpPr>
          <p:cNvPr id="135" name="Google Shape;135;p33"/>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6" name="Google Shape;136;p3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9" name="Google Shape;139;p3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0" name="Google Shape;140;p3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41"/>
        <p:cNvGrpSpPr/>
        <p:nvPr/>
      </p:nvGrpSpPr>
      <p:grpSpPr>
        <a:xfrm>
          <a:off x="0" y="0"/>
          <a:ext cx="0" cy="0"/>
          <a:chOff x="0" y="0"/>
          <a:chExt cx="0" cy="0"/>
        </a:xfrm>
      </p:grpSpPr>
      <p:sp>
        <p:nvSpPr>
          <p:cNvPr id="142" name="Google Shape;142;p35"/>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3" name="Google Shape;143;p35"/>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4" name="Google Shape;144;p3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7" name="Google Shape;147;p36"/>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8" name="Google Shape;148;p3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AND_BODY">
  <p:cSld name="TITLE_AND_BODY 3">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1" name="Google Shape;151;p37"/>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2" name="Google Shape;152;p3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BJECT">
  <p:cSld name="OBJECT 2">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628650" y="273843"/>
            <a:ext cx="7886700" cy="994201"/>
          </a:xfrm>
          <a:prstGeom prst="rect">
            <a:avLst/>
          </a:prstGeom>
          <a:noFill/>
          <a:ln>
            <a:noFill/>
          </a:ln>
        </p:spPr>
        <p:txBody>
          <a:bodyPr spcFirstLastPara="1" wrap="square" lIns="91400" tIns="91400" rIns="91400" bIns="9140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5" name="Google Shape;155;p38"/>
          <p:cNvSpPr txBox="1">
            <a:spLocks noGrp="1"/>
          </p:cNvSpPr>
          <p:nvPr>
            <p:ph type="body" idx="1"/>
          </p:nvPr>
        </p:nvSpPr>
        <p:spPr>
          <a:xfrm>
            <a:off x="628650" y="1369219"/>
            <a:ext cx="7886700" cy="2832900"/>
          </a:xfrm>
          <a:prstGeom prst="rect">
            <a:avLst/>
          </a:prstGeom>
          <a:noFill/>
          <a:ln>
            <a:noFill/>
          </a:ln>
        </p:spPr>
        <p:txBody>
          <a:bodyPr spcFirstLastPara="1" wrap="square" lIns="91400" tIns="91400" rIns="91400" bIns="9140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6" name="Google Shape;156;p38"/>
          <p:cNvSpPr txBox="1">
            <a:spLocks noGrp="1"/>
          </p:cNvSpPr>
          <p:nvPr>
            <p:ph type="sldNum" idx="12"/>
          </p:nvPr>
        </p:nvSpPr>
        <p:spPr>
          <a:xfrm>
            <a:off x="8318237" y="4800088"/>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p:cSld name="TITLE 5">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9" name="Google Shape;159;p39"/>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0" name="Google Shape;160;p3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161"/>
        <p:cNvGrpSpPr/>
        <p:nvPr/>
      </p:nvGrpSpPr>
      <p:grpSpPr>
        <a:xfrm>
          <a:off x="0" y="0"/>
          <a:ext cx="0" cy="0"/>
          <a:chOff x="0" y="0"/>
          <a:chExt cx="0" cy="0"/>
        </a:xfrm>
      </p:grpSpPr>
      <p:sp>
        <p:nvSpPr>
          <p:cNvPr id="162" name="Google Shape;162;p40"/>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3" name="Google Shape;163;p40"/>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4" name="Google Shape;164;p4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 name="Google Shape;24;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165"/>
        <p:cNvGrpSpPr/>
        <p:nvPr/>
      </p:nvGrpSpPr>
      <p:grpSpPr>
        <a:xfrm>
          <a:off x="0" y="0"/>
          <a:ext cx="0" cy="0"/>
          <a:chOff x="0" y="0"/>
          <a:chExt cx="0" cy="0"/>
        </a:xfrm>
      </p:grpSpPr>
      <p:sp>
        <p:nvSpPr>
          <p:cNvPr id="166" name="Google Shape;166;p4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7" name="Google Shape;167;p41"/>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8" name="Google Shape;168;p4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169"/>
        <p:cNvGrpSpPr/>
        <p:nvPr/>
      </p:nvGrpSpPr>
      <p:grpSpPr>
        <a:xfrm>
          <a:off x="0" y="0"/>
          <a:ext cx="0" cy="0"/>
          <a:chOff x="0" y="0"/>
          <a:chExt cx="0" cy="0"/>
        </a:xfrm>
      </p:grpSpPr>
      <p:sp>
        <p:nvSpPr>
          <p:cNvPr id="170" name="Google Shape;170;p4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1" name="Google Shape;171;p42"/>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2" name="Google Shape;172;p42"/>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3" name="Google Shape;173;p4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6" name="Google Shape;176;p4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177"/>
        <p:cNvGrpSpPr/>
        <p:nvPr/>
      </p:nvGrpSpPr>
      <p:grpSpPr>
        <a:xfrm>
          <a:off x="0" y="0"/>
          <a:ext cx="0" cy="0"/>
          <a:chOff x="0" y="0"/>
          <a:chExt cx="0" cy="0"/>
        </a:xfrm>
      </p:grpSpPr>
      <p:sp>
        <p:nvSpPr>
          <p:cNvPr id="178" name="Google Shape;178;p4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179"/>
        <p:cNvGrpSpPr/>
        <p:nvPr/>
      </p:nvGrpSpPr>
      <p:grpSpPr>
        <a:xfrm>
          <a:off x="0" y="0"/>
          <a:ext cx="0" cy="0"/>
          <a:chOff x="0" y="0"/>
          <a:chExt cx="0" cy="0"/>
        </a:xfrm>
      </p:grpSpPr>
      <p:sp>
        <p:nvSpPr>
          <p:cNvPr id="180" name="Google Shape;180;p45"/>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1" name="Google Shape;181;p45"/>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2" name="Google Shape;182;p45"/>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3" name="Google Shape;183;p4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184"/>
        <p:cNvGrpSpPr/>
        <p:nvPr/>
      </p:nvGrpSpPr>
      <p:grpSpPr>
        <a:xfrm>
          <a:off x="0" y="0"/>
          <a:ext cx="0" cy="0"/>
          <a:chOff x="0" y="0"/>
          <a:chExt cx="0" cy="0"/>
        </a:xfrm>
      </p:grpSpPr>
      <p:sp>
        <p:nvSpPr>
          <p:cNvPr id="185" name="Google Shape;185;p46"/>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6" name="Google Shape;186;p46"/>
          <p:cNvSpPr>
            <a:spLocks noGrp="1"/>
          </p:cNvSpPr>
          <p:nvPr>
            <p:ph type="pic" idx="2"/>
          </p:nvPr>
        </p:nvSpPr>
        <p:spPr>
          <a:xfrm>
            <a:off x="1792288" y="459581"/>
            <a:ext cx="5486402" cy="3086101"/>
          </a:xfrm>
          <a:prstGeom prst="rect">
            <a:avLst/>
          </a:prstGeom>
          <a:noFill/>
          <a:ln>
            <a:noFill/>
          </a:ln>
        </p:spPr>
      </p:sp>
      <p:sp>
        <p:nvSpPr>
          <p:cNvPr id="187" name="Google Shape;187;p46"/>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8" name="Google Shape;188;p4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2">
    <p:spTree>
      <p:nvGrpSpPr>
        <p:cNvPr id="1" name="Shape 189"/>
        <p:cNvGrpSpPr/>
        <p:nvPr/>
      </p:nvGrpSpPr>
      <p:grpSpPr>
        <a:xfrm>
          <a:off x="0" y="0"/>
          <a:ext cx="0" cy="0"/>
          <a:chOff x="0" y="0"/>
          <a:chExt cx="0" cy="0"/>
        </a:xfrm>
      </p:grpSpPr>
      <p:sp>
        <p:nvSpPr>
          <p:cNvPr id="190" name="Google Shape;190;p4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1" name="Google Shape;191;p47"/>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2" name="Google Shape;192;p4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2">
    <p:spTree>
      <p:nvGrpSpPr>
        <p:cNvPr id="1" name="Shape 193"/>
        <p:cNvGrpSpPr/>
        <p:nvPr/>
      </p:nvGrpSpPr>
      <p:grpSpPr>
        <a:xfrm>
          <a:off x="0" y="0"/>
          <a:ext cx="0" cy="0"/>
          <a:chOff x="0" y="0"/>
          <a:chExt cx="0" cy="0"/>
        </a:xfrm>
      </p:grpSpPr>
      <p:sp>
        <p:nvSpPr>
          <p:cNvPr id="194" name="Google Shape;194;p48"/>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5" name="Google Shape;195;p48"/>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6" name="Google Shape;196;p4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197"/>
        <p:cNvGrpSpPr/>
        <p:nvPr/>
      </p:nvGrpSpPr>
      <p:grpSpPr>
        <a:xfrm>
          <a:off x="0" y="0"/>
          <a:ext cx="0" cy="0"/>
          <a:chOff x="0" y="0"/>
          <a:chExt cx="0" cy="0"/>
        </a:xfrm>
      </p:grpSpPr>
      <p:sp>
        <p:nvSpPr>
          <p:cNvPr id="198" name="Google Shape;198;p4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9" name="Google Shape;199;p49"/>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0" name="Google Shape;200;p4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201"/>
        <p:cNvGrpSpPr/>
        <p:nvPr/>
      </p:nvGrpSpPr>
      <p:grpSpPr>
        <a:xfrm>
          <a:off x="0" y="0"/>
          <a:ext cx="0" cy="0"/>
          <a:chOff x="0" y="0"/>
          <a:chExt cx="0" cy="0"/>
        </a:xfrm>
      </p:grpSpPr>
      <p:sp>
        <p:nvSpPr>
          <p:cNvPr id="202" name="Google Shape;202;p50"/>
          <p:cNvSpPr txBox="1">
            <a:spLocks noGrp="1"/>
          </p:cNvSpPr>
          <p:nvPr>
            <p:ph type="title"/>
          </p:nvPr>
        </p:nvSpPr>
        <p:spPr>
          <a:xfrm>
            <a:off x="457200" y="205978"/>
            <a:ext cx="8229600" cy="85725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3" name="Google Shape;203;p50"/>
          <p:cNvSpPr txBox="1">
            <a:spLocks noGrp="1"/>
          </p:cNvSpPr>
          <p:nvPr>
            <p:ph type="body" idx="1"/>
          </p:nvPr>
        </p:nvSpPr>
        <p:spPr>
          <a:xfrm>
            <a:off x="457200" y="1200150"/>
            <a:ext cx="8229600" cy="339447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4" name="Google Shape;204;p50"/>
          <p:cNvSpPr txBox="1">
            <a:spLocks noGrp="1"/>
          </p:cNvSpPr>
          <p:nvPr>
            <p:ph type="sldNum" idx="12"/>
          </p:nvPr>
        </p:nvSpPr>
        <p:spPr>
          <a:xfrm>
            <a:off x="8428176" y="4769564"/>
            <a:ext cx="258624"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rgbClr val="58585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0" name="Google Shape;30;p7"/>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1" name="Google Shape;31;p7"/>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2" name="Google Shape;32;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5" name="Google Shape;35;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9"/>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9" name="Google Shape;39;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ivingusa.org/giving-usa-limited-data-tableau-visualization/" TargetMode="External"/><Relationship Id="rId7" Type="http://schemas.openxmlformats.org/officeDocument/2006/relationships/hyperlink" Target="https://www.episcopalchurch.org/posts/research/study-your-congregation-and-communit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ollectivefdtn.org/report" TargetMode="External"/><Relationship Id="rId5" Type="http://schemas.openxmlformats.org/officeDocument/2006/relationships/hyperlink" Target="https://www.episcopalchurch.org/research-and-statistics/" TargetMode="External"/><Relationship Id="rId4" Type="http://schemas.openxmlformats.org/officeDocument/2006/relationships/hyperlink" Target="https://givingusa.org/tag/giving-usa-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facebook.com/groups/projectresource"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facebook.com/groups/projectresource" TargetMode="Externa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51" descr="A picture containing graphical user interface&#10;&#10;Description automatically generated"/>
          <p:cNvPicPr preferRelativeResize="0"/>
          <p:nvPr/>
        </p:nvPicPr>
        <p:blipFill rotWithShape="1">
          <a:blip r:embed="rId3">
            <a:alphaModFix/>
          </a:blip>
          <a:srcRect/>
          <a:stretch/>
        </p:blipFill>
        <p:spPr>
          <a:xfrm>
            <a:off x="236039" y="747533"/>
            <a:ext cx="8671923" cy="2645209"/>
          </a:xfrm>
          <a:prstGeom prst="rect">
            <a:avLst/>
          </a:prstGeom>
          <a:noFill/>
          <a:ln>
            <a:noFill/>
          </a:ln>
        </p:spPr>
      </p:pic>
      <p:pic>
        <p:nvPicPr>
          <p:cNvPr id="210" name="Google Shape;210;p51"/>
          <p:cNvPicPr preferRelativeResize="0"/>
          <p:nvPr/>
        </p:nvPicPr>
        <p:blipFill rotWithShape="1">
          <a:blip r:embed="rId4">
            <a:alphaModFix/>
          </a:blip>
          <a:srcRect/>
          <a:stretch/>
        </p:blipFill>
        <p:spPr>
          <a:xfrm>
            <a:off x="0" y="3733401"/>
            <a:ext cx="9143998" cy="10390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0"/>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60"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87" name="Google Shape;287;p60"/>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None/>
            </a:pPr>
            <a:r>
              <a:rPr lang="en" sz="3200">
                <a:solidFill>
                  <a:srgbClr val="FFFFFF"/>
                </a:solidFill>
                <a:latin typeface="Bitter"/>
                <a:ea typeface="Bitter"/>
                <a:cs typeface="Bitter"/>
                <a:sym typeface="Bitter"/>
              </a:rPr>
              <a:t>Week 5 - Project Resource Review</a:t>
            </a:r>
            <a:endParaRPr/>
          </a:p>
        </p:txBody>
      </p:sp>
      <p:sp>
        <p:nvSpPr>
          <p:cNvPr id="288" name="Google Shape;288;p60"/>
          <p:cNvSpPr txBox="1">
            <a:spLocks noGrp="1"/>
          </p:cNvSpPr>
          <p:nvPr>
            <p:ph type="body" idx="1"/>
          </p:nvPr>
        </p:nvSpPr>
        <p:spPr>
          <a:xfrm>
            <a:off x="387200" y="2068300"/>
            <a:ext cx="8369700" cy="25263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3500">
                <a:solidFill>
                  <a:schemeClr val="dk1"/>
                </a:solidFill>
                <a:latin typeface="Fira Sans"/>
                <a:ea typeface="Fira Sans"/>
                <a:cs typeface="Fira Sans"/>
                <a:sym typeface="Fira Sans"/>
              </a:rPr>
              <a:t>Weeks 3 &amp; 4:</a:t>
            </a:r>
            <a:endParaRPr sz="3500">
              <a:solidFill>
                <a:schemeClr val="dk1"/>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800">
                <a:solidFill>
                  <a:schemeClr val="dk1"/>
                </a:solidFill>
                <a:latin typeface="Fira Sans"/>
                <a:ea typeface="Fira Sans"/>
                <a:cs typeface="Fira Sans"/>
                <a:sym typeface="Fira Sans"/>
              </a:rPr>
              <a:t>Annual Giving</a:t>
            </a:r>
            <a:r>
              <a:rPr lang="en" sz="2800">
                <a:latin typeface="Fira Sans"/>
                <a:ea typeface="Fira Sans"/>
                <a:cs typeface="Fira Sans"/>
                <a:sym typeface="Fira Sans"/>
              </a:rPr>
              <a:t> </a:t>
            </a:r>
            <a:endParaRPr sz="2800">
              <a:latin typeface="Fira Sans"/>
              <a:ea typeface="Fira Sans"/>
              <a:cs typeface="Fira Sans"/>
              <a:sym typeface="Fira Sans"/>
            </a:endParaRPr>
          </a:p>
        </p:txBody>
      </p:sp>
      <p:sp>
        <p:nvSpPr>
          <p:cNvPr id="289" name="Google Shape;289;p6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1"/>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61"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96" name="Google Shape;296;p61"/>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None/>
            </a:pPr>
            <a:r>
              <a:rPr lang="en" sz="3200">
                <a:solidFill>
                  <a:srgbClr val="FFFFFF"/>
                </a:solidFill>
                <a:latin typeface="Bitter"/>
                <a:ea typeface="Bitter"/>
                <a:cs typeface="Bitter"/>
                <a:sym typeface="Bitter"/>
              </a:rPr>
              <a:t>Week 5 - Project Resource Review</a:t>
            </a:r>
            <a:endParaRPr/>
          </a:p>
        </p:txBody>
      </p:sp>
      <p:sp>
        <p:nvSpPr>
          <p:cNvPr id="297" name="Google Shape;297;p61"/>
          <p:cNvSpPr txBox="1">
            <a:spLocks noGrp="1"/>
          </p:cNvSpPr>
          <p:nvPr>
            <p:ph type="body" idx="1"/>
          </p:nvPr>
        </p:nvSpPr>
        <p:spPr>
          <a:xfrm>
            <a:off x="387200" y="1988175"/>
            <a:ext cx="8369700" cy="26064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3500">
                <a:solidFill>
                  <a:schemeClr val="dk1"/>
                </a:solidFill>
                <a:latin typeface="Fira Sans"/>
                <a:ea typeface="Fira Sans"/>
                <a:cs typeface="Fira Sans"/>
                <a:sym typeface="Fira Sans"/>
              </a:rPr>
              <a:t>Week 5:</a:t>
            </a:r>
            <a:endParaRPr sz="3500">
              <a:solidFill>
                <a:schemeClr val="dk1"/>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800">
                <a:solidFill>
                  <a:schemeClr val="dk1"/>
                </a:solidFill>
                <a:latin typeface="Fira Sans"/>
                <a:ea typeface="Fira Sans"/>
                <a:cs typeface="Fira Sans"/>
                <a:sym typeface="Fira Sans"/>
              </a:rPr>
              <a:t>Major Donor Giving </a:t>
            </a:r>
            <a:endParaRPr sz="2800">
              <a:solidFill>
                <a:schemeClr val="dk1"/>
              </a:solidFill>
              <a:latin typeface="Fira Sans"/>
              <a:ea typeface="Fira Sans"/>
              <a:cs typeface="Fira Sans"/>
              <a:sym typeface="Fira Sans"/>
            </a:endParaRPr>
          </a:p>
        </p:txBody>
      </p:sp>
      <p:sp>
        <p:nvSpPr>
          <p:cNvPr id="298" name="Google Shape;298;p6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2"/>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2"/>
          <p:cNvSpPr txBox="1">
            <a:spLocks noGrp="1"/>
          </p:cNvSpPr>
          <p:nvPr>
            <p:ph type="body" idx="1"/>
          </p:nvPr>
        </p:nvSpPr>
        <p:spPr>
          <a:xfrm>
            <a:off x="857250" y="1674018"/>
            <a:ext cx="7886700" cy="3263401"/>
          </a:xfrm>
          <a:prstGeom prst="rect">
            <a:avLst/>
          </a:prstGeom>
          <a:noFill/>
          <a:ln>
            <a:noFill/>
          </a:ln>
        </p:spPr>
        <p:txBody>
          <a:bodyPr spcFirstLastPara="1" wrap="square" lIns="34275" tIns="34275" rIns="34275" bIns="34275" anchor="t" anchorCtr="0">
            <a:normAutofit/>
          </a:bodyPr>
          <a:lstStyle/>
          <a:p>
            <a:pPr marL="177800" lvl="0" indent="-171450" algn="l" rtl="0">
              <a:lnSpc>
                <a:spcPct val="100000"/>
              </a:lnSpc>
              <a:spcBef>
                <a:spcPts val="0"/>
              </a:spcBef>
              <a:spcAft>
                <a:spcPts val="0"/>
              </a:spcAft>
              <a:buSzPts val="2100"/>
              <a:buChar char="•"/>
            </a:pPr>
            <a:r>
              <a:rPr lang="en" sz="2100">
                <a:solidFill>
                  <a:srgbClr val="000000"/>
                </a:solidFill>
                <a:latin typeface="Calibri"/>
                <a:ea typeface="Calibri"/>
                <a:cs typeface="Calibri"/>
                <a:sym typeface="Calibri"/>
              </a:rPr>
              <a:t>What?</a:t>
            </a:r>
            <a:endParaRPr sz="1100"/>
          </a:p>
          <a:p>
            <a:pPr marL="177800" lvl="0" indent="-171450" algn="l" rtl="0">
              <a:lnSpc>
                <a:spcPct val="100000"/>
              </a:lnSpc>
              <a:spcBef>
                <a:spcPts val="1700"/>
              </a:spcBef>
              <a:spcAft>
                <a:spcPts val="0"/>
              </a:spcAft>
              <a:buSzPts val="2100"/>
              <a:buChar char="•"/>
            </a:pPr>
            <a:r>
              <a:rPr lang="en" sz="2100">
                <a:solidFill>
                  <a:srgbClr val="000000"/>
                </a:solidFill>
                <a:latin typeface="Calibri"/>
                <a:ea typeface="Calibri"/>
                <a:cs typeface="Calibri"/>
                <a:sym typeface="Calibri"/>
              </a:rPr>
              <a:t>Who?</a:t>
            </a:r>
            <a:endParaRPr sz="1100"/>
          </a:p>
          <a:p>
            <a:pPr marL="177800" lvl="0" indent="-171450" algn="l" rtl="0">
              <a:lnSpc>
                <a:spcPct val="100000"/>
              </a:lnSpc>
              <a:spcBef>
                <a:spcPts val="1700"/>
              </a:spcBef>
              <a:spcAft>
                <a:spcPts val="0"/>
              </a:spcAft>
              <a:buSzPts val="2100"/>
              <a:buChar char="•"/>
            </a:pPr>
            <a:r>
              <a:rPr lang="en" sz="2100">
                <a:solidFill>
                  <a:srgbClr val="000000"/>
                </a:solidFill>
                <a:latin typeface="Calibri"/>
                <a:ea typeface="Calibri"/>
                <a:cs typeface="Calibri"/>
                <a:sym typeface="Calibri"/>
              </a:rPr>
              <a:t>When?</a:t>
            </a:r>
            <a:endParaRPr sz="1100"/>
          </a:p>
          <a:p>
            <a:pPr marL="177800" lvl="0" indent="-171450" algn="l" rtl="0">
              <a:lnSpc>
                <a:spcPct val="100000"/>
              </a:lnSpc>
              <a:spcBef>
                <a:spcPts val="1700"/>
              </a:spcBef>
              <a:spcAft>
                <a:spcPts val="0"/>
              </a:spcAft>
              <a:buSzPts val="2100"/>
              <a:buChar char="•"/>
            </a:pPr>
            <a:r>
              <a:rPr lang="en" sz="2100">
                <a:solidFill>
                  <a:srgbClr val="000000"/>
                </a:solidFill>
                <a:latin typeface="Calibri"/>
                <a:ea typeface="Calibri"/>
                <a:cs typeface="Calibri"/>
                <a:sym typeface="Calibri"/>
              </a:rPr>
              <a:t>Where?</a:t>
            </a:r>
            <a:endParaRPr sz="1100"/>
          </a:p>
          <a:p>
            <a:pPr marL="177800" lvl="0" indent="-171450" algn="l" rtl="0">
              <a:lnSpc>
                <a:spcPct val="100000"/>
              </a:lnSpc>
              <a:spcBef>
                <a:spcPts val="1700"/>
              </a:spcBef>
              <a:spcAft>
                <a:spcPts val="0"/>
              </a:spcAft>
              <a:buSzPts val="2100"/>
              <a:buChar char="•"/>
            </a:pPr>
            <a:r>
              <a:rPr lang="en" sz="2100">
                <a:solidFill>
                  <a:srgbClr val="000000"/>
                </a:solidFill>
                <a:latin typeface="Calibri"/>
                <a:ea typeface="Calibri"/>
                <a:cs typeface="Calibri"/>
                <a:sym typeface="Calibri"/>
              </a:rPr>
              <a:t>Why?</a:t>
            </a:r>
            <a:endParaRPr/>
          </a:p>
        </p:txBody>
      </p:sp>
      <p:pic>
        <p:nvPicPr>
          <p:cNvPr id="305" name="Google Shape;305;p62" descr="Shape 217"/>
          <p:cNvPicPr preferRelativeResize="0"/>
          <p:nvPr/>
        </p:nvPicPr>
        <p:blipFill rotWithShape="1">
          <a:blip r:embed="rId3">
            <a:alphaModFix/>
          </a:blip>
          <a:srcRect/>
          <a:stretch/>
        </p:blipFill>
        <p:spPr>
          <a:xfrm>
            <a:off x="1969062" y="2735552"/>
            <a:ext cx="342901" cy="342901"/>
          </a:xfrm>
          <a:prstGeom prst="rect">
            <a:avLst/>
          </a:prstGeom>
          <a:noFill/>
          <a:ln>
            <a:noFill/>
          </a:ln>
        </p:spPr>
      </p:pic>
      <p:pic>
        <p:nvPicPr>
          <p:cNvPr id="306" name="Google Shape;306;p62" descr="Shape 218"/>
          <p:cNvPicPr preferRelativeResize="0"/>
          <p:nvPr/>
        </p:nvPicPr>
        <p:blipFill rotWithShape="1">
          <a:blip r:embed="rId4">
            <a:alphaModFix/>
          </a:blip>
          <a:srcRect/>
          <a:stretch/>
        </p:blipFill>
        <p:spPr>
          <a:xfrm>
            <a:off x="1969062" y="1674018"/>
            <a:ext cx="342901" cy="342901"/>
          </a:xfrm>
          <a:prstGeom prst="rect">
            <a:avLst/>
          </a:prstGeom>
          <a:noFill/>
          <a:ln>
            <a:noFill/>
          </a:ln>
        </p:spPr>
      </p:pic>
      <p:pic>
        <p:nvPicPr>
          <p:cNvPr id="307" name="Google Shape;307;p62" descr="Shape 219"/>
          <p:cNvPicPr preferRelativeResize="0"/>
          <p:nvPr/>
        </p:nvPicPr>
        <p:blipFill rotWithShape="1">
          <a:blip r:embed="rId5">
            <a:alphaModFix/>
          </a:blip>
          <a:srcRect/>
          <a:stretch/>
        </p:blipFill>
        <p:spPr>
          <a:xfrm>
            <a:off x="1877125" y="2224770"/>
            <a:ext cx="342901" cy="342901"/>
          </a:xfrm>
          <a:prstGeom prst="rect">
            <a:avLst/>
          </a:prstGeom>
          <a:noFill/>
          <a:ln>
            <a:noFill/>
          </a:ln>
        </p:spPr>
      </p:pic>
      <p:pic>
        <p:nvPicPr>
          <p:cNvPr id="308" name="Google Shape;308;p62" descr="Shape 220"/>
          <p:cNvPicPr preferRelativeResize="0"/>
          <p:nvPr/>
        </p:nvPicPr>
        <p:blipFill rotWithShape="1">
          <a:blip r:embed="rId6">
            <a:alphaModFix/>
          </a:blip>
          <a:srcRect/>
          <a:stretch/>
        </p:blipFill>
        <p:spPr>
          <a:xfrm>
            <a:off x="1823577" y="3826904"/>
            <a:ext cx="342901" cy="342901"/>
          </a:xfrm>
          <a:prstGeom prst="rect">
            <a:avLst/>
          </a:prstGeom>
          <a:noFill/>
          <a:ln>
            <a:noFill/>
          </a:ln>
        </p:spPr>
      </p:pic>
      <p:pic>
        <p:nvPicPr>
          <p:cNvPr id="309" name="Google Shape;309;p62" descr="Shape 221"/>
          <p:cNvPicPr preferRelativeResize="0"/>
          <p:nvPr/>
        </p:nvPicPr>
        <p:blipFill rotWithShape="1">
          <a:blip r:embed="rId7">
            <a:alphaModFix/>
          </a:blip>
          <a:srcRect/>
          <a:stretch/>
        </p:blipFill>
        <p:spPr>
          <a:xfrm>
            <a:off x="2048575" y="3276153"/>
            <a:ext cx="342901" cy="342901"/>
          </a:xfrm>
          <a:prstGeom prst="rect">
            <a:avLst/>
          </a:prstGeom>
          <a:noFill/>
          <a:ln>
            <a:noFill/>
          </a:ln>
        </p:spPr>
      </p:pic>
      <p:grpSp>
        <p:nvGrpSpPr>
          <p:cNvPr id="310" name="Google Shape;310;p62"/>
          <p:cNvGrpSpPr/>
          <p:nvPr/>
        </p:nvGrpSpPr>
        <p:grpSpPr>
          <a:xfrm>
            <a:off x="3831689" y="1101062"/>
            <a:ext cx="3152206" cy="4326702"/>
            <a:chOff x="-1" y="-1"/>
            <a:chExt cx="3152205" cy="4326701"/>
          </a:xfrm>
        </p:grpSpPr>
        <p:pic>
          <p:nvPicPr>
            <p:cNvPr id="311" name="Google Shape;311;p62" descr="Shape 223"/>
            <p:cNvPicPr preferRelativeResize="0"/>
            <p:nvPr/>
          </p:nvPicPr>
          <p:blipFill rotWithShape="1">
            <a:blip r:embed="rId8">
              <a:alphaModFix/>
            </a:blip>
            <a:srcRect/>
            <a:stretch/>
          </p:blipFill>
          <p:spPr>
            <a:xfrm>
              <a:off x="409004" y="1583499"/>
              <a:ext cx="2743200" cy="2743201"/>
            </a:xfrm>
            <a:prstGeom prst="rect">
              <a:avLst/>
            </a:prstGeom>
            <a:noFill/>
            <a:ln>
              <a:noFill/>
            </a:ln>
          </p:spPr>
        </p:pic>
        <p:pic>
          <p:nvPicPr>
            <p:cNvPr id="312" name="Google Shape;312;p62" descr="Shape 224"/>
            <p:cNvPicPr preferRelativeResize="0"/>
            <p:nvPr/>
          </p:nvPicPr>
          <p:blipFill rotWithShape="1">
            <a:blip r:embed="rId9">
              <a:alphaModFix/>
            </a:blip>
            <a:srcRect/>
            <a:stretch/>
          </p:blipFill>
          <p:spPr>
            <a:xfrm rot="6531805" flipH="1">
              <a:off x="932077" y="138671"/>
              <a:ext cx="1028701" cy="1028701"/>
            </a:xfrm>
            <a:prstGeom prst="rect">
              <a:avLst/>
            </a:prstGeom>
            <a:noFill/>
            <a:ln>
              <a:noFill/>
            </a:ln>
          </p:spPr>
        </p:pic>
        <p:pic>
          <p:nvPicPr>
            <p:cNvPr id="313" name="Google Shape;313;p62" descr="Shape 225"/>
            <p:cNvPicPr preferRelativeResize="0"/>
            <p:nvPr/>
          </p:nvPicPr>
          <p:blipFill rotWithShape="1">
            <a:blip r:embed="rId10">
              <a:alphaModFix/>
            </a:blip>
            <a:srcRect/>
            <a:stretch/>
          </p:blipFill>
          <p:spPr>
            <a:xfrm>
              <a:off x="1879389" y="542673"/>
              <a:ext cx="1028701" cy="1028701"/>
            </a:xfrm>
            <a:prstGeom prst="rect">
              <a:avLst/>
            </a:prstGeom>
            <a:noFill/>
            <a:ln>
              <a:noFill/>
            </a:ln>
          </p:spPr>
        </p:pic>
        <p:pic>
          <p:nvPicPr>
            <p:cNvPr id="314" name="Google Shape;314;p62" descr="Shape 226"/>
            <p:cNvPicPr preferRelativeResize="0"/>
            <p:nvPr/>
          </p:nvPicPr>
          <p:blipFill rotWithShape="1">
            <a:blip r:embed="rId11">
              <a:alphaModFix/>
            </a:blip>
            <a:srcRect/>
            <a:stretch/>
          </p:blipFill>
          <p:spPr>
            <a:xfrm rot="-5142030">
              <a:off x="360440" y="1562685"/>
              <a:ext cx="1028701" cy="1028701"/>
            </a:xfrm>
            <a:prstGeom prst="rect">
              <a:avLst/>
            </a:prstGeom>
            <a:noFill/>
            <a:ln>
              <a:noFill/>
            </a:ln>
          </p:spPr>
        </p:pic>
        <p:pic>
          <p:nvPicPr>
            <p:cNvPr id="315" name="Google Shape;315;p62" descr="Shape 227"/>
            <p:cNvPicPr preferRelativeResize="0"/>
            <p:nvPr/>
          </p:nvPicPr>
          <p:blipFill rotWithShape="1">
            <a:blip r:embed="rId12">
              <a:alphaModFix/>
            </a:blip>
            <a:srcRect/>
            <a:stretch/>
          </p:blipFill>
          <p:spPr>
            <a:xfrm rot="-939521">
              <a:off x="1105136" y="955472"/>
              <a:ext cx="1028701" cy="1028701"/>
            </a:xfrm>
            <a:prstGeom prst="rect">
              <a:avLst/>
            </a:prstGeom>
            <a:noFill/>
            <a:ln>
              <a:noFill/>
            </a:ln>
          </p:spPr>
        </p:pic>
        <p:pic>
          <p:nvPicPr>
            <p:cNvPr id="316" name="Google Shape;316;p62" descr="Shape 228"/>
            <p:cNvPicPr preferRelativeResize="0"/>
            <p:nvPr/>
          </p:nvPicPr>
          <p:blipFill rotWithShape="1">
            <a:blip r:embed="rId13">
              <a:alphaModFix/>
            </a:blip>
            <a:srcRect/>
            <a:stretch/>
          </p:blipFill>
          <p:spPr>
            <a:xfrm rot="949158">
              <a:off x="120733" y="704269"/>
              <a:ext cx="1028701" cy="1028701"/>
            </a:xfrm>
            <a:prstGeom prst="rect">
              <a:avLst/>
            </a:prstGeom>
            <a:noFill/>
            <a:ln>
              <a:noFill/>
            </a:ln>
          </p:spPr>
        </p:pic>
        <p:pic>
          <p:nvPicPr>
            <p:cNvPr id="317" name="Google Shape;317;p62" descr="Shape 229"/>
            <p:cNvPicPr preferRelativeResize="0"/>
            <p:nvPr/>
          </p:nvPicPr>
          <p:blipFill rotWithShape="1">
            <a:blip r:embed="rId14">
              <a:alphaModFix/>
            </a:blip>
            <a:srcRect/>
            <a:stretch/>
          </p:blipFill>
          <p:spPr>
            <a:xfrm rot="598339">
              <a:off x="1945824" y="1339353"/>
              <a:ext cx="1028701" cy="1028701"/>
            </a:xfrm>
            <a:prstGeom prst="rect">
              <a:avLst/>
            </a:prstGeom>
            <a:noFill/>
            <a:ln>
              <a:noFill/>
            </a:ln>
          </p:spPr>
        </p:pic>
      </p:grpSp>
      <p:sp>
        <p:nvSpPr>
          <p:cNvPr id="318" name="Google Shape;318;p6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The 5 W’s of Major Giving</a:t>
            </a:r>
            <a:endParaRPr/>
          </a:p>
        </p:txBody>
      </p:sp>
      <p:pic>
        <p:nvPicPr>
          <p:cNvPr id="319" name="Google Shape;319;p62" descr="Shape 232"/>
          <p:cNvPicPr preferRelativeResize="0"/>
          <p:nvPr/>
        </p:nvPicPr>
        <p:blipFill rotWithShape="1">
          <a:blip r:embed="rId15">
            <a:alphaModFix/>
          </a:blip>
          <a:srcRect/>
          <a:stretch/>
        </p:blipFill>
        <p:spPr>
          <a:xfrm>
            <a:off x="8022159" y="68368"/>
            <a:ext cx="1051729" cy="1104949"/>
          </a:xfrm>
          <a:prstGeom prst="rect">
            <a:avLst/>
          </a:prstGeom>
          <a:noFill/>
          <a:ln>
            <a:noFill/>
          </a:ln>
        </p:spPr>
      </p:pic>
      <p:sp>
        <p:nvSpPr>
          <p:cNvPr id="320" name="Google Shape;320;p6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3"/>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3"/>
          <p:cNvSpPr txBox="1"/>
          <p:nvPr/>
        </p:nvSpPr>
        <p:spPr>
          <a:xfrm>
            <a:off x="387200" y="1504676"/>
            <a:ext cx="8369700" cy="23088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When Do Donors Give Major Gifts?</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157010" marR="0" lvl="0" indent="-157010" algn="l" rtl="0">
              <a:lnSpc>
                <a:spcPct val="15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Annual Stewardship (and end-of-year gifts)</a:t>
            </a:r>
            <a:endParaRPr sz="1500" b="0" i="0" u="none" strike="noStrike" cap="none">
              <a:solidFill>
                <a:srgbClr val="000000"/>
              </a:solidFill>
              <a:latin typeface="Fira Sans"/>
              <a:ea typeface="Fira Sans"/>
              <a:cs typeface="Fira Sans"/>
              <a:sym typeface="Fira Sans"/>
            </a:endParaRPr>
          </a:p>
          <a:p>
            <a:pPr marL="157010" marR="0" lvl="0" indent="-157010" algn="l" rtl="0">
              <a:lnSpc>
                <a:spcPct val="15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Life Event (birth or death, marriage, etc.)</a:t>
            </a:r>
            <a:endParaRPr sz="1500" b="0" i="0" u="none" strike="noStrike" cap="none">
              <a:solidFill>
                <a:srgbClr val="000000"/>
              </a:solidFill>
              <a:latin typeface="Fira Sans"/>
              <a:ea typeface="Fira Sans"/>
              <a:cs typeface="Fira Sans"/>
              <a:sym typeface="Fira Sans"/>
            </a:endParaRPr>
          </a:p>
          <a:p>
            <a:pPr marL="157010" marR="0" lvl="0" indent="-157010" algn="l" rtl="0">
              <a:lnSpc>
                <a:spcPct val="15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Capital Campaign</a:t>
            </a:r>
            <a:endParaRPr sz="1400" b="0" i="0" u="none" strike="noStrike" cap="none">
              <a:solidFill>
                <a:srgbClr val="000000"/>
              </a:solidFill>
              <a:latin typeface="Arial"/>
              <a:ea typeface="Arial"/>
              <a:cs typeface="Arial"/>
              <a:sym typeface="Arial"/>
            </a:endParaRPr>
          </a:p>
          <a:p>
            <a:pPr marL="157010" marR="0" lvl="0" indent="-157010" algn="l" rtl="0">
              <a:lnSpc>
                <a:spcPct val="15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Planned Gift</a:t>
            </a:r>
            <a:endParaRPr sz="1400" b="0" i="0" u="none" strike="noStrike" cap="none">
              <a:solidFill>
                <a:srgbClr val="000000"/>
              </a:solidFill>
              <a:latin typeface="Arial"/>
              <a:ea typeface="Arial"/>
              <a:cs typeface="Arial"/>
              <a:sym typeface="Arial"/>
            </a:endParaRPr>
          </a:p>
          <a:p>
            <a:pPr marL="157012" marR="0" lvl="0" indent="-157012" algn="l" rtl="0">
              <a:lnSpc>
                <a:spcPct val="15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Direct Ask for a Special Project</a:t>
            </a:r>
            <a:endParaRPr sz="1400" b="0" i="0" u="none" strike="noStrike" cap="none">
              <a:solidFill>
                <a:srgbClr val="000000"/>
              </a:solidFill>
              <a:latin typeface="Arial"/>
              <a:ea typeface="Arial"/>
              <a:cs typeface="Arial"/>
              <a:sym typeface="Arial"/>
            </a:endParaRPr>
          </a:p>
        </p:txBody>
      </p:sp>
      <p:pic>
        <p:nvPicPr>
          <p:cNvPr id="327" name="Google Shape;327;p63" descr="Shape 304"/>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328" name="Google Shape;328;p63"/>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29" name="Google Shape;329;p63" descr="Shape 307"/>
          <p:cNvPicPr preferRelativeResize="0"/>
          <p:nvPr/>
        </p:nvPicPr>
        <p:blipFill rotWithShape="1">
          <a:blip r:embed="rId4">
            <a:alphaModFix/>
          </a:blip>
          <a:srcRect/>
          <a:stretch/>
        </p:blipFill>
        <p:spPr>
          <a:xfrm>
            <a:off x="5408691" y="1543373"/>
            <a:ext cx="396478" cy="396478"/>
          </a:xfrm>
          <a:prstGeom prst="rect">
            <a:avLst/>
          </a:prstGeom>
          <a:noFill/>
          <a:ln>
            <a:noFill/>
          </a:ln>
        </p:spPr>
      </p:pic>
      <p:sp>
        <p:nvSpPr>
          <p:cNvPr id="330" name="Google Shape;330;p6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4"/>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37" name="Google Shape;337;p64" descr="Shape 239"/>
          <p:cNvPicPr preferRelativeResize="0"/>
          <p:nvPr/>
        </p:nvPicPr>
        <p:blipFill rotWithShape="1">
          <a:blip r:embed="rId3">
            <a:alphaModFix/>
          </a:blip>
          <a:srcRect/>
          <a:stretch/>
        </p:blipFill>
        <p:spPr>
          <a:xfrm>
            <a:off x="8022159" y="68368"/>
            <a:ext cx="1051728" cy="1104949"/>
          </a:xfrm>
          <a:prstGeom prst="rect">
            <a:avLst/>
          </a:prstGeom>
          <a:noFill/>
          <a:ln>
            <a:noFill/>
          </a:ln>
        </p:spPr>
      </p:pic>
      <p:pic>
        <p:nvPicPr>
          <p:cNvPr id="338" name="Google Shape;338;p64" descr="Shape 240"/>
          <p:cNvPicPr preferRelativeResize="0"/>
          <p:nvPr/>
        </p:nvPicPr>
        <p:blipFill rotWithShape="1">
          <a:blip r:embed="rId4">
            <a:alphaModFix/>
          </a:blip>
          <a:srcRect t="47738"/>
          <a:stretch/>
        </p:blipFill>
        <p:spPr>
          <a:xfrm>
            <a:off x="544735" y="2056996"/>
            <a:ext cx="7905172" cy="2353371"/>
          </a:xfrm>
          <a:prstGeom prst="rect">
            <a:avLst/>
          </a:prstGeom>
          <a:noFill/>
          <a:ln>
            <a:noFill/>
          </a:ln>
        </p:spPr>
      </p:pic>
      <p:sp>
        <p:nvSpPr>
          <p:cNvPr id="339" name="Google Shape;339;p64"/>
          <p:cNvSpPr txBox="1">
            <a:spLocks noGrp="1"/>
          </p:cNvSpPr>
          <p:nvPr>
            <p:ph type="body" idx="1"/>
          </p:nvPr>
        </p:nvSpPr>
        <p:spPr>
          <a:xfrm>
            <a:off x="387200" y="1504671"/>
            <a:ext cx="8369701" cy="85710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a:solidFill>
                  <a:srgbClr val="C00000"/>
                </a:solidFill>
                <a:latin typeface="Fira Sans SemiBold"/>
                <a:ea typeface="Fira Sans SemiBold"/>
                <a:cs typeface="Fira Sans SemiBold"/>
                <a:sym typeface="Fira Sans SemiBold"/>
              </a:rPr>
              <a:t>What is a Major Gift (for you)?</a:t>
            </a:r>
            <a:endParaRPr/>
          </a:p>
          <a:p>
            <a:pPr marL="180472" lvl="0" indent="-180472" algn="l" rtl="0">
              <a:lnSpc>
                <a:spcPct val="100000"/>
              </a:lnSpc>
              <a:spcBef>
                <a:spcPts val="0"/>
              </a:spcBef>
              <a:spcAft>
                <a:spcPts val="0"/>
              </a:spcAft>
              <a:buSzPts val="1800"/>
              <a:buChar char="•"/>
            </a:pPr>
            <a:r>
              <a:rPr lang="en" sz="1800"/>
              <a:t>Hint: It’s all relative!</a:t>
            </a:r>
            <a:endParaRPr/>
          </a:p>
        </p:txBody>
      </p:sp>
      <p:sp>
        <p:nvSpPr>
          <p:cNvPr id="340" name="Google Shape;340;p64"/>
          <p:cNvSpPr txBox="1"/>
          <p:nvPr/>
        </p:nvSpPr>
        <p:spPr>
          <a:xfrm>
            <a:off x="2377575" y="4188374"/>
            <a:ext cx="1109701" cy="306112"/>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Donor Pyramid</a:t>
            </a:r>
            <a:endParaRPr sz="1400" b="0" i="0" u="none" strike="noStrike" cap="none">
              <a:solidFill>
                <a:srgbClr val="000000"/>
              </a:solidFill>
              <a:latin typeface="Arial"/>
              <a:ea typeface="Arial"/>
              <a:cs typeface="Arial"/>
              <a:sym typeface="Arial"/>
            </a:endParaRPr>
          </a:p>
        </p:txBody>
      </p:sp>
      <p:sp>
        <p:nvSpPr>
          <p:cNvPr id="341" name="Google Shape;341;p64"/>
          <p:cNvSpPr txBox="1"/>
          <p:nvPr/>
        </p:nvSpPr>
        <p:spPr>
          <a:xfrm>
            <a:off x="5436749" y="4188374"/>
            <a:ext cx="1616701" cy="306112"/>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Dollar (Reverse) Pyramid</a:t>
            </a:r>
            <a:endParaRPr sz="1400" b="0" i="0" u="none" strike="noStrike" cap="none">
              <a:solidFill>
                <a:srgbClr val="000000"/>
              </a:solidFill>
              <a:latin typeface="Arial"/>
              <a:ea typeface="Arial"/>
              <a:cs typeface="Arial"/>
              <a:sym typeface="Arial"/>
            </a:endParaRPr>
          </a:p>
        </p:txBody>
      </p:sp>
      <p:pic>
        <p:nvPicPr>
          <p:cNvPr id="342" name="Google Shape;342;p64" descr="Shape 245"/>
          <p:cNvPicPr preferRelativeResize="0"/>
          <p:nvPr/>
        </p:nvPicPr>
        <p:blipFill rotWithShape="1">
          <a:blip r:embed="rId5">
            <a:alphaModFix/>
          </a:blip>
          <a:srcRect/>
          <a:stretch/>
        </p:blipFill>
        <p:spPr>
          <a:xfrm>
            <a:off x="4721066" y="1482867"/>
            <a:ext cx="428334" cy="428334"/>
          </a:xfrm>
          <a:prstGeom prst="rect">
            <a:avLst/>
          </a:prstGeom>
          <a:noFill/>
          <a:ln>
            <a:noFill/>
          </a:ln>
        </p:spPr>
      </p:pic>
      <p:sp>
        <p:nvSpPr>
          <p:cNvPr id="343" name="Google Shape;343;p6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5"/>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5"/>
          <p:cNvSpPr txBox="1"/>
          <p:nvPr/>
        </p:nvSpPr>
        <p:spPr>
          <a:xfrm>
            <a:off x="387212" y="1504669"/>
            <a:ext cx="8369700" cy="18624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Who gives Major Gifts? (Good…)</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Linkage</a:t>
            </a:r>
            <a:r>
              <a:rPr lang="en" sz="1600" b="0" i="0" u="none" strike="noStrike" cap="none">
                <a:solidFill>
                  <a:srgbClr val="000000"/>
                </a:solidFill>
                <a:latin typeface="Fira Sans"/>
                <a:ea typeface="Fira Sans"/>
                <a:cs typeface="Fira Sans"/>
                <a:sym typeface="Fira Sans"/>
              </a:rPr>
              <a:t> – Is the donor connected to the congregation or faith community?</a:t>
            </a:r>
            <a:endParaRPr sz="1400" b="0" i="0" u="none" strike="noStrike" cap="none">
              <a:solidFill>
                <a:srgbClr val="000000"/>
              </a:solidFill>
              <a:latin typeface="Fira Sans"/>
              <a:ea typeface="Fira Sans"/>
              <a:cs typeface="Fira Sans"/>
              <a:sym typeface="Fira Sans"/>
            </a:endParaRPr>
          </a:p>
          <a:p>
            <a:pPr marL="0" marR="0" lvl="0" indent="4572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ira Sans"/>
              <a:ea typeface="Fira Sans"/>
              <a:cs typeface="Fira Sans"/>
              <a:sym typeface="Fira Sans"/>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Ability</a:t>
            </a:r>
            <a:r>
              <a:rPr lang="en" sz="1600" b="0" i="0" u="none" strike="noStrike" cap="none">
                <a:solidFill>
                  <a:srgbClr val="000000"/>
                </a:solidFill>
                <a:latin typeface="Fira Sans"/>
                <a:ea typeface="Fira Sans"/>
                <a:cs typeface="Fira Sans"/>
                <a:sym typeface="Fira Sans"/>
              </a:rPr>
              <a:t> – Does the donor have the financial capacity to make a large gift?</a:t>
            </a:r>
            <a:endParaRPr sz="1400" b="0" i="0" u="none" strike="noStrike" cap="none">
              <a:solidFill>
                <a:srgbClr val="000000"/>
              </a:solidFill>
              <a:latin typeface="Fira Sans"/>
              <a:ea typeface="Fira Sans"/>
              <a:cs typeface="Fira Sans"/>
              <a:sym typeface="Fira Sans"/>
            </a:endParaRPr>
          </a:p>
          <a:p>
            <a:pPr marL="0" marR="0" lvl="0" indent="4572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ira Sans"/>
              <a:ea typeface="Fira Sans"/>
              <a:cs typeface="Fira Sans"/>
              <a:sym typeface="Fira Sans"/>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Interest</a:t>
            </a:r>
            <a:r>
              <a:rPr lang="en" sz="1600" b="0" i="0" u="none" strike="noStrike" cap="none">
                <a:solidFill>
                  <a:srgbClr val="000000"/>
                </a:solidFill>
                <a:latin typeface="Fira Sans"/>
                <a:ea typeface="Fira Sans"/>
                <a:cs typeface="Fira Sans"/>
                <a:sym typeface="Fira Sans"/>
              </a:rPr>
              <a:t> – Is the donor interested in the project or program that needs funding?</a:t>
            </a:r>
            <a:endParaRPr sz="1400" b="0" i="0" u="none" strike="noStrike" cap="none">
              <a:solidFill>
                <a:srgbClr val="000000"/>
              </a:solidFill>
              <a:latin typeface="Arial"/>
              <a:ea typeface="Arial"/>
              <a:cs typeface="Arial"/>
              <a:sym typeface="Arial"/>
            </a:endParaRPr>
          </a:p>
        </p:txBody>
      </p:sp>
      <p:pic>
        <p:nvPicPr>
          <p:cNvPr id="350" name="Google Shape;350;p65" descr="Shape 273"/>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351" name="Google Shape;351;p6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52" name="Google Shape;352;p65" descr="Shape 276"/>
          <p:cNvPicPr preferRelativeResize="0"/>
          <p:nvPr/>
        </p:nvPicPr>
        <p:blipFill rotWithShape="1">
          <a:blip r:embed="rId4">
            <a:alphaModFix/>
          </a:blip>
          <a:srcRect/>
          <a:stretch/>
        </p:blipFill>
        <p:spPr>
          <a:xfrm>
            <a:off x="5092891" y="1552222"/>
            <a:ext cx="396478" cy="396478"/>
          </a:xfrm>
          <a:prstGeom prst="rect">
            <a:avLst/>
          </a:prstGeom>
          <a:noFill/>
          <a:ln>
            <a:noFill/>
          </a:ln>
        </p:spPr>
      </p:pic>
      <p:sp>
        <p:nvSpPr>
          <p:cNvPr id="353" name="Google Shape;353;p6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6"/>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6"/>
          <p:cNvSpPr txBox="1"/>
          <p:nvPr/>
        </p:nvSpPr>
        <p:spPr>
          <a:xfrm>
            <a:off x="387200" y="1504675"/>
            <a:ext cx="8686800" cy="18624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Who gives Major Gifts? (Better!)</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Linkage</a:t>
            </a:r>
            <a:r>
              <a:rPr lang="en" sz="1600" b="0" i="0" u="none" strike="noStrike" cap="none">
                <a:solidFill>
                  <a:srgbClr val="000000"/>
                </a:solidFill>
                <a:latin typeface="Fira Sans"/>
                <a:ea typeface="Fira Sans"/>
                <a:cs typeface="Fira Sans"/>
                <a:sym typeface="Fira Sans"/>
              </a:rPr>
              <a:t> – How deeply is the donor connected to the congregation or faith community?</a:t>
            </a:r>
            <a:endParaRPr sz="1400" b="0" i="0" u="none" strike="noStrike" cap="none">
              <a:solidFill>
                <a:srgbClr val="000000"/>
              </a:solidFill>
              <a:latin typeface="Fira Sans"/>
              <a:ea typeface="Fira Sans"/>
              <a:cs typeface="Fira Sans"/>
              <a:sym typeface="Fira Sans"/>
            </a:endParaRPr>
          </a:p>
          <a:p>
            <a:pPr marL="0" marR="0" lvl="0" indent="4572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ira Sans"/>
              <a:ea typeface="Fira Sans"/>
              <a:cs typeface="Fira Sans"/>
              <a:sym typeface="Fira Sans"/>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Involvement</a:t>
            </a:r>
            <a:r>
              <a:rPr lang="en" sz="1600" b="0" i="0" u="none" strike="noStrike" cap="none">
                <a:solidFill>
                  <a:srgbClr val="000000"/>
                </a:solidFill>
                <a:latin typeface="Fira Sans"/>
                <a:ea typeface="Fira Sans"/>
                <a:cs typeface="Fira Sans"/>
                <a:sym typeface="Fira Sans"/>
              </a:rPr>
              <a:t> – Is the donor involved in planning and strategy?</a:t>
            </a:r>
            <a:endParaRPr sz="1400" b="0" i="0" u="none" strike="noStrike" cap="none">
              <a:solidFill>
                <a:srgbClr val="000000"/>
              </a:solidFill>
              <a:latin typeface="Fira Sans"/>
              <a:ea typeface="Fira Sans"/>
              <a:cs typeface="Fira Sans"/>
              <a:sym typeface="Fira Sans"/>
            </a:endParaRPr>
          </a:p>
          <a:p>
            <a:pPr marL="0" marR="0" lvl="0" indent="4572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ira Sans"/>
              <a:ea typeface="Fira Sans"/>
              <a:cs typeface="Fira Sans"/>
              <a:sym typeface="Fira Sans"/>
            </a:endParaRPr>
          </a:p>
          <a:p>
            <a:pPr marL="162425" marR="0" lvl="0" indent="-162425"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SemiBold"/>
                <a:ea typeface="Fira Sans SemiBold"/>
                <a:cs typeface="Fira Sans SemiBold"/>
                <a:sym typeface="Fira Sans SemiBold"/>
              </a:rPr>
              <a:t>Advocacy</a:t>
            </a:r>
            <a:r>
              <a:rPr lang="en" sz="1600" b="0" i="0" u="none" strike="noStrike" cap="none">
                <a:solidFill>
                  <a:srgbClr val="000000"/>
                </a:solidFill>
                <a:latin typeface="Fira Sans"/>
                <a:ea typeface="Fira Sans"/>
                <a:cs typeface="Fira Sans"/>
                <a:sym typeface="Fira Sans"/>
              </a:rPr>
              <a:t> – Has the donor been an active voice for the congregation or faith community?</a:t>
            </a:r>
            <a:endParaRPr sz="1400" b="0" i="0" u="none" strike="noStrike" cap="none">
              <a:solidFill>
                <a:srgbClr val="000000"/>
              </a:solidFill>
              <a:latin typeface="Fira Sans"/>
              <a:ea typeface="Fira Sans"/>
              <a:cs typeface="Fira Sans"/>
              <a:sym typeface="Fira Sans"/>
            </a:endParaRPr>
          </a:p>
        </p:txBody>
      </p:sp>
      <p:pic>
        <p:nvPicPr>
          <p:cNvPr id="360" name="Google Shape;360;p66" descr="Shape 283"/>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361" name="Google Shape;361;p6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62" name="Google Shape;362;p66" descr="Shape 286"/>
          <p:cNvPicPr preferRelativeResize="0"/>
          <p:nvPr/>
        </p:nvPicPr>
        <p:blipFill rotWithShape="1">
          <a:blip r:embed="rId4">
            <a:alphaModFix/>
          </a:blip>
          <a:srcRect/>
          <a:stretch/>
        </p:blipFill>
        <p:spPr>
          <a:xfrm>
            <a:off x="5081916" y="1551298"/>
            <a:ext cx="396478" cy="396478"/>
          </a:xfrm>
          <a:prstGeom prst="rect">
            <a:avLst/>
          </a:prstGeom>
          <a:noFill/>
          <a:ln>
            <a:noFill/>
          </a:ln>
        </p:spPr>
      </p:pic>
      <p:sp>
        <p:nvSpPr>
          <p:cNvPr id="363" name="Google Shape;363;p6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p:nvPr/>
        </p:nvSpPr>
        <p:spPr>
          <a:xfrm>
            <a:off x="357575" y="1660150"/>
            <a:ext cx="4674900" cy="599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800"/>
              <a:buFont typeface="Fira Sans SemiBold"/>
              <a:buNone/>
            </a:pPr>
            <a:r>
              <a:rPr lang="en" sz="2800" b="0" i="0" u="none" strike="noStrike" cap="none">
                <a:solidFill>
                  <a:srgbClr val="C00000"/>
                </a:solidFill>
                <a:latin typeface="Fira Sans SemiBold"/>
                <a:ea typeface="Fira Sans SemiBold"/>
                <a:cs typeface="Fira Sans SemiBold"/>
                <a:sym typeface="Fira Sans SemiBold"/>
              </a:rPr>
              <a:t>The Constituency Model</a:t>
            </a:r>
            <a:endParaRPr sz="1400" b="0" i="0" u="none" strike="noStrike" cap="none">
              <a:solidFill>
                <a:srgbClr val="000000"/>
              </a:solidFill>
              <a:latin typeface="Arial"/>
              <a:ea typeface="Arial"/>
              <a:cs typeface="Arial"/>
              <a:sym typeface="Arial"/>
            </a:endParaRPr>
          </a:p>
        </p:txBody>
      </p:sp>
      <p:pic>
        <p:nvPicPr>
          <p:cNvPr id="369" name="Google Shape;369;p67" descr="Shape 293"/>
          <p:cNvPicPr preferRelativeResize="0"/>
          <p:nvPr/>
        </p:nvPicPr>
        <p:blipFill rotWithShape="1">
          <a:blip r:embed="rId3">
            <a:alphaModFix/>
          </a:blip>
          <a:srcRect/>
          <a:stretch/>
        </p:blipFill>
        <p:spPr>
          <a:xfrm>
            <a:off x="8022159" y="68368"/>
            <a:ext cx="1051728" cy="1104949"/>
          </a:xfrm>
          <a:prstGeom prst="rect">
            <a:avLst/>
          </a:prstGeom>
          <a:noFill/>
          <a:ln>
            <a:noFill/>
          </a:ln>
        </p:spPr>
      </p:pic>
      <p:pic>
        <p:nvPicPr>
          <p:cNvPr id="370" name="Google Shape;370;p67" descr="Shape 296"/>
          <p:cNvPicPr preferRelativeResize="0"/>
          <p:nvPr/>
        </p:nvPicPr>
        <p:blipFill rotWithShape="1">
          <a:blip r:embed="rId4">
            <a:alphaModFix/>
          </a:blip>
          <a:srcRect/>
          <a:stretch/>
        </p:blipFill>
        <p:spPr>
          <a:xfrm>
            <a:off x="457198" y="2145064"/>
            <a:ext cx="558375" cy="558376"/>
          </a:xfrm>
          <a:prstGeom prst="rect">
            <a:avLst/>
          </a:prstGeom>
          <a:noFill/>
          <a:ln>
            <a:noFill/>
          </a:ln>
        </p:spPr>
      </p:pic>
      <p:pic>
        <p:nvPicPr>
          <p:cNvPr id="371" name="Google Shape;371;p67" descr="PR2017.MajorGiftsPt1_constmodel2.jpg"/>
          <p:cNvPicPr preferRelativeResize="0"/>
          <p:nvPr/>
        </p:nvPicPr>
        <p:blipFill rotWithShape="1">
          <a:blip r:embed="rId5">
            <a:alphaModFix/>
          </a:blip>
          <a:srcRect l="32916"/>
          <a:stretch/>
        </p:blipFill>
        <p:spPr>
          <a:xfrm>
            <a:off x="4418946" y="77380"/>
            <a:ext cx="5949286" cy="4988740"/>
          </a:xfrm>
          <a:prstGeom prst="rect">
            <a:avLst/>
          </a:prstGeom>
          <a:noFill/>
          <a:ln>
            <a:noFill/>
          </a:ln>
        </p:spPr>
      </p:pic>
      <p:sp>
        <p:nvSpPr>
          <p:cNvPr id="372" name="Google Shape;372;p6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8"/>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8"/>
          <p:cNvSpPr txBox="1"/>
          <p:nvPr/>
        </p:nvSpPr>
        <p:spPr>
          <a:xfrm>
            <a:off x="387200" y="1504675"/>
            <a:ext cx="8686800" cy="2699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The Constituency Model Post-COVID</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chemeClr val="dk1"/>
                </a:solidFill>
                <a:latin typeface="Fira Sans"/>
                <a:ea typeface="Fira Sans"/>
                <a:cs typeface="Fira Sans"/>
                <a:sym typeface="Fira Sans"/>
              </a:rPr>
              <a:t>Post-COVID Considerations</a:t>
            </a:r>
            <a:endParaRPr sz="1600" b="0" i="0" u="none" strike="noStrike" cap="none">
              <a:solidFill>
                <a:schemeClr val="dk1"/>
              </a:solidFill>
              <a:latin typeface="Fira Sans"/>
              <a:ea typeface="Fira Sans"/>
              <a:cs typeface="Fira Sans"/>
              <a:sym typeface="Fira Sans"/>
            </a:endParaRPr>
          </a:p>
          <a:p>
            <a:pPr marL="457200" marR="0" lvl="0" indent="-355600" algn="l" rtl="0">
              <a:lnSpc>
                <a:spcPct val="115000"/>
              </a:lnSpc>
              <a:spcBef>
                <a:spcPts val="0"/>
              </a:spcBef>
              <a:spcAft>
                <a:spcPts val="0"/>
              </a:spcAft>
              <a:buClr>
                <a:srgbClr val="000000"/>
              </a:buClr>
              <a:buSzPts val="2000"/>
              <a:buFont typeface="Fira Sans"/>
              <a:buChar char="•"/>
            </a:pPr>
            <a:r>
              <a:rPr lang="en" sz="1600" b="0" i="0" u="none" strike="noStrike" cap="none">
                <a:solidFill>
                  <a:schemeClr val="dk1"/>
                </a:solidFill>
                <a:latin typeface="Fira Sans"/>
                <a:ea typeface="Fira Sans"/>
                <a:cs typeface="Fira Sans"/>
                <a:sym typeface="Fira Sans"/>
              </a:rPr>
              <a:t>Your online constituency should be considered here. </a:t>
            </a:r>
            <a:endParaRPr sz="1600" b="0" i="0" u="none" strike="noStrike" cap="none">
              <a:solidFill>
                <a:schemeClr val="dk1"/>
              </a:solidFill>
              <a:latin typeface="Fira Sans"/>
              <a:ea typeface="Fira Sans"/>
              <a:cs typeface="Fira Sans"/>
              <a:sym typeface="Fira Sans"/>
            </a:endParaRPr>
          </a:p>
          <a:p>
            <a:pPr marL="457200" marR="0" lvl="0" indent="-355600" algn="l" rtl="0">
              <a:lnSpc>
                <a:spcPct val="115000"/>
              </a:lnSpc>
              <a:spcBef>
                <a:spcPts val="0"/>
              </a:spcBef>
              <a:spcAft>
                <a:spcPts val="0"/>
              </a:spcAft>
              <a:buClr>
                <a:srgbClr val="000000"/>
              </a:buClr>
              <a:buSzPts val="2000"/>
              <a:buFont typeface="Fira Sans"/>
              <a:buChar char="•"/>
            </a:pPr>
            <a:r>
              <a:rPr lang="en" sz="1600" b="0" i="0" u="none" strike="noStrike" cap="none">
                <a:solidFill>
                  <a:schemeClr val="dk1"/>
                </a:solidFill>
                <a:latin typeface="Fira Sans"/>
                <a:ea typeface="Fira Sans"/>
                <a:cs typeface="Fira Sans"/>
                <a:sym typeface="Fira Sans"/>
              </a:rPr>
              <a:t>Who has made comments?  </a:t>
            </a:r>
            <a:endParaRPr sz="1600" b="0" i="0" u="none" strike="noStrike" cap="none">
              <a:solidFill>
                <a:schemeClr val="dk1"/>
              </a:solidFill>
              <a:latin typeface="Fira Sans"/>
              <a:ea typeface="Fira Sans"/>
              <a:cs typeface="Fira Sans"/>
              <a:sym typeface="Fira Sans"/>
            </a:endParaRPr>
          </a:p>
          <a:p>
            <a:pPr marL="457200" marR="0" lvl="0" indent="-355600" algn="l" rtl="0">
              <a:lnSpc>
                <a:spcPct val="115000"/>
              </a:lnSpc>
              <a:spcBef>
                <a:spcPts val="0"/>
              </a:spcBef>
              <a:spcAft>
                <a:spcPts val="0"/>
              </a:spcAft>
              <a:buClr>
                <a:srgbClr val="000000"/>
              </a:buClr>
              <a:buSzPts val="2000"/>
              <a:buFont typeface="Fira Sans"/>
              <a:buChar char="•"/>
            </a:pPr>
            <a:r>
              <a:rPr lang="en" sz="1600" b="0" i="0" u="none" strike="noStrike" cap="none">
                <a:solidFill>
                  <a:schemeClr val="dk1"/>
                </a:solidFill>
                <a:latin typeface="Fira Sans"/>
                <a:ea typeface="Fira Sans"/>
                <a:cs typeface="Fira Sans"/>
                <a:sym typeface="Fira Sans"/>
              </a:rPr>
              <a:t>Who has followed up or been very consistent?  </a:t>
            </a:r>
            <a:endParaRPr sz="1600" b="0" i="0" u="none" strike="noStrike" cap="none">
              <a:solidFill>
                <a:schemeClr val="dk1"/>
              </a:solidFill>
              <a:latin typeface="Fira Sans"/>
              <a:ea typeface="Fira Sans"/>
              <a:cs typeface="Fira Sans"/>
              <a:sym typeface="Fira Sans"/>
            </a:endParaRPr>
          </a:p>
          <a:p>
            <a:pPr marL="457200" marR="0" lvl="0" indent="-355600" algn="l" rtl="0">
              <a:lnSpc>
                <a:spcPct val="115000"/>
              </a:lnSpc>
              <a:spcBef>
                <a:spcPts val="0"/>
              </a:spcBef>
              <a:spcAft>
                <a:spcPts val="0"/>
              </a:spcAft>
              <a:buClr>
                <a:srgbClr val="000000"/>
              </a:buClr>
              <a:buSzPts val="2000"/>
              <a:buFont typeface="Fira Sans"/>
              <a:buChar char="•"/>
            </a:pPr>
            <a:r>
              <a:rPr lang="en" sz="1600" b="0" i="0" u="none" strike="noStrike" cap="none">
                <a:solidFill>
                  <a:schemeClr val="dk1"/>
                </a:solidFill>
                <a:latin typeface="Fira Sans"/>
                <a:ea typeface="Fira Sans"/>
                <a:cs typeface="Fira Sans"/>
                <a:sym typeface="Fira Sans"/>
              </a:rPr>
              <a:t>Who has begun to give?</a:t>
            </a:r>
            <a:endParaRPr sz="1600" b="0" i="0" u="none" strike="noStrike" cap="none">
              <a:solidFill>
                <a:schemeClr val="dk1"/>
              </a:solidFill>
              <a:latin typeface="Fira Sans"/>
              <a:ea typeface="Fira Sans"/>
              <a:cs typeface="Fira Sans"/>
              <a:sym typeface="Fira Sans"/>
            </a:endParaRPr>
          </a:p>
          <a:p>
            <a:pPr marL="457200" marR="0" lvl="0" indent="-355600" algn="l" rtl="0">
              <a:lnSpc>
                <a:spcPct val="115000"/>
              </a:lnSpc>
              <a:spcBef>
                <a:spcPts val="0"/>
              </a:spcBef>
              <a:spcAft>
                <a:spcPts val="0"/>
              </a:spcAft>
              <a:buClr>
                <a:srgbClr val="000000"/>
              </a:buClr>
              <a:buSzPts val="2000"/>
              <a:buFont typeface="Fira Sans"/>
              <a:buChar char="•"/>
            </a:pPr>
            <a:r>
              <a:rPr lang="en" sz="1600" b="0" i="0" u="none" strike="noStrike" cap="none">
                <a:solidFill>
                  <a:schemeClr val="dk1"/>
                </a:solidFill>
                <a:latin typeface="Fira Sans"/>
                <a:ea typeface="Fira Sans"/>
                <a:cs typeface="Fira Sans"/>
                <a:sym typeface="Fira Sans"/>
              </a:rPr>
              <a:t>Who is a surprise?</a:t>
            </a:r>
            <a:endParaRPr sz="2000" b="0" i="0" u="none" strike="noStrike" cap="none">
              <a:solidFill>
                <a:srgbClr val="000000"/>
              </a:solidFill>
              <a:latin typeface="Fira Sans SemiBold"/>
              <a:ea typeface="Fira Sans SemiBold"/>
              <a:cs typeface="Fira Sans SemiBold"/>
              <a:sym typeface="Fira Sans SemiBold"/>
            </a:endParaRPr>
          </a:p>
        </p:txBody>
      </p:sp>
      <p:pic>
        <p:nvPicPr>
          <p:cNvPr id="379" name="Google Shape;379;p68" descr="Shape 283"/>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380" name="Google Shape;380;p6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81" name="Google Shape;381;p68" descr="Shape 286"/>
          <p:cNvPicPr preferRelativeResize="0"/>
          <p:nvPr/>
        </p:nvPicPr>
        <p:blipFill rotWithShape="1">
          <a:blip r:embed="rId4">
            <a:alphaModFix/>
          </a:blip>
          <a:srcRect/>
          <a:stretch/>
        </p:blipFill>
        <p:spPr>
          <a:xfrm>
            <a:off x="5691516" y="1551298"/>
            <a:ext cx="396478" cy="396478"/>
          </a:xfrm>
          <a:prstGeom prst="rect">
            <a:avLst/>
          </a:prstGeom>
          <a:noFill/>
          <a:ln>
            <a:noFill/>
          </a:ln>
        </p:spPr>
      </p:pic>
      <p:sp>
        <p:nvSpPr>
          <p:cNvPr id="382" name="Google Shape;382;p6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9"/>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9"/>
          <p:cNvSpPr txBox="1"/>
          <p:nvPr/>
        </p:nvSpPr>
        <p:spPr>
          <a:xfrm>
            <a:off x="387212" y="1504669"/>
            <a:ext cx="8369700" cy="1234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Where Do Donors Give Major Gifts?</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157010" marR="0" lvl="0" indent="-157010"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Organizations that matter most to them!</a:t>
            </a:r>
            <a:endParaRPr sz="1400" b="0" i="0" u="none" strike="noStrike" cap="none">
              <a:solidFill>
                <a:srgbClr val="000000"/>
              </a:solidFill>
              <a:latin typeface="Arial"/>
              <a:ea typeface="Arial"/>
              <a:cs typeface="Arial"/>
              <a:sym typeface="Arial"/>
            </a:endParaRPr>
          </a:p>
        </p:txBody>
      </p:sp>
      <p:pic>
        <p:nvPicPr>
          <p:cNvPr id="389" name="Google Shape;389;p69" descr="Shape 314"/>
          <p:cNvPicPr preferRelativeResize="0"/>
          <p:nvPr/>
        </p:nvPicPr>
        <p:blipFill rotWithShape="1">
          <a:blip r:embed="rId3">
            <a:alphaModFix/>
          </a:blip>
          <a:srcRect/>
          <a:stretch/>
        </p:blipFill>
        <p:spPr>
          <a:xfrm>
            <a:off x="8022159" y="68368"/>
            <a:ext cx="1051729" cy="1104949"/>
          </a:xfrm>
          <a:prstGeom prst="rect">
            <a:avLst/>
          </a:prstGeom>
          <a:noFill/>
          <a:ln>
            <a:noFill/>
          </a:ln>
        </p:spPr>
      </p:pic>
      <p:sp>
        <p:nvSpPr>
          <p:cNvPr id="390" name="Google Shape;390;p6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391" name="Google Shape;391;p69" descr="Shape 317"/>
          <p:cNvPicPr preferRelativeResize="0"/>
          <p:nvPr/>
        </p:nvPicPr>
        <p:blipFill rotWithShape="1">
          <a:blip r:embed="rId4">
            <a:alphaModFix/>
          </a:blip>
          <a:srcRect/>
          <a:stretch/>
        </p:blipFill>
        <p:spPr>
          <a:xfrm>
            <a:off x="5535422" y="1504669"/>
            <a:ext cx="396432" cy="396432"/>
          </a:xfrm>
          <a:prstGeom prst="rect">
            <a:avLst/>
          </a:prstGeom>
          <a:noFill/>
          <a:ln>
            <a:noFill/>
          </a:ln>
        </p:spPr>
      </p:pic>
      <p:sp>
        <p:nvSpPr>
          <p:cNvPr id="392" name="Google Shape;392;p6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2"/>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2"/>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Thank You</a:t>
            </a:r>
            <a:endParaRPr>
              <a:latin typeface="Bitter"/>
              <a:ea typeface="Bitter"/>
              <a:cs typeface="Bitter"/>
              <a:sym typeface="Bitter"/>
            </a:endParaRPr>
          </a:p>
        </p:txBody>
      </p:sp>
      <p:pic>
        <p:nvPicPr>
          <p:cNvPr id="217" name="Google Shape;217;p52" descr="Shape 553"/>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218" name="Google Shape;218;p52"/>
          <p:cNvSpPr txBox="1">
            <a:spLocks noGrp="1"/>
          </p:cNvSpPr>
          <p:nvPr>
            <p:ph type="body" idx="1"/>
          </p:nvPr>
        </p:nvSpPr>
        <p:spPr>
          <a:xfrm>
            <a:off x="741568" y="3130377"/>
            <a:ext cx="7648800" cy="1590600"/>
          </a:xfrm>
          <a:prstGeom prst="rect">
            <a:avLst/>
          </a:prstGeom>
          <a:noFill/>
          <a:ln>
            <a:noFill/>
          </a:ln>
        </p:spPr>
        <p:txBody>
          <a:bodyPr spcFirstLastPara="1" wrap="square" lIns="45675" tIns="45675" rIns="45675" bIns="45675" anchor="t" anchorCtr="0">
            <a:normAutofit lnSpcReduction="10000"/>
          </a:bodyPr>
          <a:lstStyle/>
          <a:p>
            <a:pPr marL="0" lvl="0" indent="0" algn="ctr" rtl="0">
              <a:lnSpc>
                <a:spcPct val="100000"/>
              </a:lnSpc>
              <a:spcBef>
                <a:spcPts val="0"/>
              </a:spcBef>
              <a:spcAft>
                <a:spcPts val="0"/>
              </a:spcAft>
              <a:buSzPts val="2917"/>
              <a:buNone/>
            </a:pPr>
            <a:r>
              <a:rPr lang="en" sz="2000">
                <a:solidFill>
                  <a:schemeClr val="dk1"/>
                </a:solidFill>
              </a:rPr>
              <a:t>Project Resource is a program of the College for Bishops whose mission and purpose is to support bishops, and therefore, their dioceses, through personal and professional development, strengthening and empowering their vocation of carrying out God’s mission in the world.</a:t>
            </a:r>
            <a:endParaRPr sz="2000"/>
          </a:p>
        </p:txBody>
      </p:sp>
      <p:pic>
        <p:nvPicPr>
          <p:cNvPr id="219" name="Google Shape;219;p52"/>
          <p:cNvPicPr preferRelativeResize="0"/>
          <p:nvPr/>
        </p:nvPicPr>
        <p:blipFill rotWithShape="1">
          <a:blip r:embed="rId4">
            <a:alphaModFix/>
          </a:blip>
          <a:srcRect b="13753"/>
          <a:stretch/>
        </p:blipFill>
        <p:spPr>
          <a:xfrm>
            <a:off x="2671143" y="1694830"/>
            <a:ext cx="3789680" cy="122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0" descr="PR2017.MajorGiftsPt1_Wheel2.jpg"/>
          <p:cNvPicPr preferRelativeResize="0"/>
          <p:nvPr/>
        </p:nvPicPr>
        <p:blipFill rotWithShape="1">
          <a:blip r:embed="rId3">
            <a:alphaModFix/>
          </a:blip>
          <a:srcRect l="34182"/>
          <a:stretch/>
        </p:blipFill>
        <p:spPr>
          <a:xfrm>
            <a:off x="3859935" y="972842"/>
            <a:ext cx="5121746" cy="4377416"/>
          </a:xfrm>
          <a:prstGeom prst="rect">
            <a:avLst/>
          </a:prstGeom>
          <a:noFill/>
          <a:ln>
            <a:noFill/>
          </a:ln>
        </p:spPr>
      </p:pic>
      <p:sp>
        <p:nvSpPr>
          <p:cNvPr id="398" name="Google Shape;398;p70"/>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0"/>
          <p:cNvSpPr txBox="1"/>
          <p:nvPr/>
        </p:nvSpPr>
        <p:spPr>
          <a:xfrm>
            <a:off x="387211" y="1657069"/>
            <a:ext cx="3183844" cy="136371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The Wheel of Roles </a:t>
            </a:r>
            <a:br>
              <a:rPr lang="en" sz="2500" b="0" i="0" u="none" strike="noStrike" cap="none">
                <a:solidFill>
                  <a:srgbClr val="C00000"/>
                </a:solidFill>
                <a:latin typeface="Fira Sans SemiBold"/>
                <a:ea typeface="Fira Sans SemiBold"/>
                <a:cs typeface="Fira Sans SemiBold"/>
                <a:sym typeface="Fira Sans SemiBold"/>
              </a:rPr>
            </a:br>
            <a:r>
              <a:rPr lang="en" sz="2500" b="0" i="0" u="none" strike="noStrike" cap="none">
                <a:solidFill>
                  <a:srgbClr val="C00000"/>
                </a:solidFill>
                <a:latin typeface="Fira Sans SemiBold"/>
                <a:ea typeface="Fira Sans SemiBold"/>
                <a:cs typeface="Fira Sans SemiBold"/>
                <a:sym typeface="Fira Sans SemiBold"/>
              </a:rPr>
              <a:t>&amp; Responsibilities</a:t>
            </a:r>
            <a:endParaRPr sz="1400" b="1" i="0" u="none" strike="noStrike" cap="none">
              <a:solidFill>
                <a:srgbClr val="000000"/>
              </a:solidFill>
              <a:latin typeface="Arial"/>
              <a:ea typeface="Arial"/>
              <a:cs typeface="Arial"/>
              <a:sym typeface="Arial"/>
            </a:endParaRPr>
          </a:p>
        </p:txBody>
      </p:sp>
      <p:pic>
        <p:nvPicPr>
          <p:cNvPr id="400" name="Google Shape;400;p70" descr="Shape 325"/>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01" name="Google Shape;401;p7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pic>
        <p:nvPicPr>
          <p:cNvPr id="402" name="Google Shape;402;p70" descr="Shape 328"/>
          <p:cNvPicPr preferRelativeResize="0"/>
          <p:nvPr/>
        </p:nvPicPr>
        <p:blipFill rotWithShape="1">
          <a:blip r:embed="rId5">
            <a:alphaModFix/>
          </a:blip>
          <a:srcRect/>
          <a:stretch/>
        </p:blipFill>
        <p:spPr>
          <a:xfrm>
            <a:off x="387204" y="2473707"/>
            <a:ext cx="685801" cy="685801"/>
          </a:xfrm>
          <a:prstGeom prst="rect">
            <a:avLst/>
          </a:prstGeom>
          <a:noFill/>
          <a:ln>
            <a:noFill/>
          </a:ln>
        </p:spPr>
      </p:pic>
      <p:sp>
        <p:nvSpPr>
          <p:cNvPr id="403" name="Google Shape;403;p7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1"/>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9" name="Google Shape;409;p71" descr="Shape 314"/>
          <p:cNvPicPr preferRelativeResize="0"/>
          <p:nvPr/>
        </p:nvPicPr>
        <p:blipFill rotWithShape="1">
          <a:blip r:embed="rId3">
            <a:alphaModFix/>
          </a:blip>
          <a:srcRect/>
          <a:stretch/>
        </p:blipFill>
        <p:spPr>
          <a:xfrm>
            <a:off x="8022159" y="68368"/>
            <a:ext cx="1051729" cy="1104949"/>
          </a:xfrm>
          <a:prstGeom prst="rect">
            <a:avLst/>
          </a:prstGeom>
          <a:noFill/>
          <a:ln>
            <a:noFill/>
          </a:ln>
        </p:spPr>
      </p:pic>
      <p:sp>
        <p:nvSpPr>
          <p:cNvPr id="410" name="Google Shape;410;p7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sp>
        <p:nvSpPr>
          <p:cNvPr id="411" name="Google Shape;411;p7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5</a:t>
            </a:r>
            <a:endParaRPr sz="1400" b="0" i="0" u="none" strike="noStrike" cap="none">
              <a:solidFill>
                <a:srgbClr val="000000"/>
              </a:solidFill>
              <a:latin typeface="Arial"/>
              <a:ea typeface="Arial"/>
              <a:cs typeface="Arial"/>
              <a:sym typeface="Arial"/>
            </a:endParaRPr>
          </a:p>
        </p:txBody>
      </p:sp>
      <p:pic>
        <p:nvPicPr>
          <p:cNvPr id="412" name="Google Shape;412;p71"/>
          <p:cNvPicPr preferRelativeResize="0"/>
          <p:nvPr/>
        </p:nvPicPr>
        <p:blipFill>
          <a:blip r:embed="rId4">
            <a:alphaModFix/>
          </a:blip>
          <a:stretch>
            <a:fillRect/>
          </a:stretch>
        </p:blipFill>
        <p:spPr>
          <a:xfrm>
            <a:off x="414600" y="1015750"/>
            <a:ext cx="5642737" cy="3962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2"/>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8" name="Google Shape;418;p72" descr="Shape 314"/>
          <p:cNvPicPr preferRelativeResize="0"/>
          <p:nvPr/>
        </p:nvPicPr>
        <p:blipFill rotWithShape="1">
          <a:blip r:embed="rId3">
            <a:alphaModFix/>
          </a:blip>
          <a:srcRect/>
          <a:stretch/>
        </p:blipFill>
        <p:spPr>
          <a:xfrm>
            <a:off x="8022159" y="68368"/>
            <a:ext cx="1051729" cy="1104949"/>
          </a:xfrm>
          <a:prstGeom prst="rect">
            <a:avLst/>
          </a:prstGeom>
          <a:noFill/>
          <a:ln>
            <a:noFill/>
          </a:ln>
        </p:spPr>
      </p:pic>
      <p:sp>
        <p:nvSpPr>
          <p:cNvPr id="419" name="Google Shape;419;p7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sp>
        <p:nvSpPr>
          <p:cNvPr id="420" name="Google Shape;420;p7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5</a:t>
            </a:r>
            <a:endParaRPr sz="1400" b="0" i="0" u="none" strike="noStrike" cap="none">
              <a:solidFill>
                <a:srgbClr val="000000"/>
              </a:solidFill>
              <a:latin typeface="Arial"/>
              <a:ea typeface="Arial"/>
              <a:cs typeface="Arial"/>
              <a:sym typeface="Arial"/>
            </a:endParaRPr>
          </a:p>
        </p:txBody>
      </p:sp>
      <p:pic>
        <p:nvPicPr>
          <p:cNvPr id="421" name="Google Shape;421;p72"/>
          <p:cNvPicPr preferRelativeResize="0"/>
          <p:nvPr/>
        </p:nvPicPr>
        <p:blipFill>
          <a:blip r:embed="rId4">
            <a:alphaModFix/>
          </a:blip>
          <a:stretch>
            <a:fillRect/>
          </a:stretch>
        </p:blipFill>
        <p:spPr>
          <a:xfrm>
            <a:off x="382414" y="205975"/>
            <a:ext cx="5790883" cy="47718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3"/>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3"/>
          <p:cNvSpPr txBox="1"/>
          <p:nvPr/>
        </p:nvSpPr>
        <p:spPr>
          <a:xfrm>
            <a:off x="387200" y="1504677"/>
            <a:ext cx="8369700" cy="29091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Research</a:t>
            </a:r>
            <a:endParaRPr sz="1400" b="0" i="0" u="none" strike="noStrike" cap="none">
              <a:solidFill>
                <a:srgbClr val="000000"/>
              </a:solidFill>
              <a:latin typeface="Arial"/>
              <a:ea typeface="Arial"/>
              <a:cs typeface="Arial"/>
              <a:sym typeface="Arial"/>
            </a:endParaRPr>
          </a:p>
          <a:p>
            <a:pPr marL="157010" marR="0" lvl="0" indent="-61760" algn="l" rtl="0">
              <a:lnSpc>
                <a:spcPct val="100000"/>
              </a:lnSpc>
              <a:spcBef>
                <a:spcPts val="0"/>
              </a:spcBef>
              <a:spcAft>
                <a:spcPts val="0"/>
              </a:spcAft>
              <a:buClr>
                <a:srgbClr val="000000"/>
              </a:buClr>
              <a:buSzPts val="1500"/>
              <a:buFont typeface="Fira Sans"/>
              <a:buNone/>
            </a:pPr>
            <a:endParaRPr sz="2500" b="0" i="0" u="none" strike="noStrike" cap="none">
              <a:solidFill>
                <a:srgbClr val="C00000"/>
              </a:solidFill>
              <a:latin typeface="Fira Sans SemiBold"/>
              <a:ea typeface="Fira Sans SemiBold"/>
              <a:cs typeface="Fira Sans SemiBold"/>
              <a:sym typeface="Fira Sans SemiBold"/>
            </a:endParaRPr>
          </a:p>
          <a:p>
            <a:pPr marL="0" marR="0" lvl="0" indent="0" algn="l" rtl="0">
              <a:lnSpc>
                <a:spcPct val="100000"/>
              </a:lnSpc>
              <a:spcBef>
                <a:spcPts val="0"/>
              </a:spcBef>
              <a:spcAft>
                <a:spcPts val="0"/>
              </a:spcAft>
              <a:buClr>
                <a:srgbClr val="000000"/>
              </a:buClr>
              <a:buSzPts val="1500"/>
              <a:buFont typeface="Fira Sans"/>
              <a:buNone/>
            </a:pPr>
            <a:r>
              <a:rPr lang="en" sz="1500" b="1" i="0" u="none" strike="noStrike" cap="none">
                <a:solidFill>
                  <a:srgbClr val="000000"/>
                </a:solidFill>
                <a:latin typeface="Fira Sans"/>
                <a:ea typeface="Fira Sans"/>
                <a:cs typeface="Fira Sans"/>
                <a:sym typeface="Fira Sans"/>
              </a:rPr>
              <a:t>Giving USA: Where donors give gifts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 sz="1500" u="sng">
                <a:solidFill>
                  <a:schemeClr val="hlink"/>
                </a:solidFill>
                <a:latin typeface="Fira Sans"/>
                <a:ea typeface="Fira Sans"/>
                <a:cs typeface="Fira Sans"/>
                <a:sym typeface="Fira Sans"/>
                <a:hlinkClick r:id="rId3"/>
              </a:rPr>
              <a:t>https://givingusa.org/giving-usa-limited-data-tableau-visualization/</a:t>
            </a:r>
            <a:r>
              <a:rPr lang="en" sz="1500" u="none">
                <a:solidFill>
                  <a:srgbClr val="000000"/>
                </a:solidFill>
                <a:latin typeface="Fira Sans"/>
                <a:ea typeface="Fira Sans"/>
                <a:cs typeface="Fira Sans"/>
                <a:sym typeface="Fira Sans"/>
              </a:rPr>
              <a:t> </a:t>
            </a:r>
            <a:br>
              <a:rPr lang="en" sz="1500" b="0" i="0" u="sng" strike="noStrike" cap="none">
                <a:solidFill>
                  <a:schemeClr val="hlink"/>
                </a:solidFill>
                <a:latin typeface="Fira Sans"/>
                <a:ea typeface="Fira Sans"/>
                <a:cs typeface="Fira Sans"/>
                <a:sym typeface="Fira Sans"/>
                <a:hlinkClick r:id="rId4"/>
              </a:rPr>
            </a:br>
            <a:endParaRPr sz="1500" b="0" i="0" u="sng" strike="noStrike" cap="none">
              <a:solidFill>
                <a:schemeClr val="hlink"/>
              </a:solidFill>
              <a:latin typeface="Fira Sans"/>
              <a:ea typeface="Fira Sans"/>
              <a:cs typeface="Fira Sans"/>
              <a:sym typeface="Fira Sans"/>
              <a:hlinkClick r:id="rId4"/>
            </a:endParaRPr>
          </a:p>
          <a:p>
            <a:pPr marL="0" marR="0" lvl="0" indent="0" algn="l" rtl="0">
              <a:lnSpc>
                <a:spcPct val="100000"/>
              </a:lnSpc>
              <a:spcBef>
                <a:spcPts val="0"/>
              </a:spcBef>
              <a:spcAft>
                <a:spcPts val="0"/>
              </a:spcAft>
              <a:buClr>
                <a:srgbClr val="000000"/>
              </a:buClr>
              <a:buSzPts val="1500"/>
              <a:buFont typeface="Fira Sans"/>
              <a:buNone/>
            </a:pPr>
            <a:r>
              <a:rPr lang="en" sz="1500" b="1" i="0" u="none" strike="noStrike" cap="none">
                <a:solidFill>
                  <a:srgbClr val="000000"/>
                </a:solidFill>
                <a:latin typeface="Fira Sans"/>
                <a:ea typeface="Fira Sans"/>
                <a:cs typeface="Fira Sans"/>
                <a:sym typeface="Fira Sans"/>
              </a:rPr>
              <a:t>Episcopal Church Community Profile: demographics &amp; giving trends</a:t>
            </a:r>
            <a:r>
              <a:rPr lang="en" sz="1500" b="0" i="0" u="none" strike="noStrike" cap="none">
                <a:solidFill>
                  <a:srgbClr val="000000"/>
                </a:solidFill>
                <a:latin typeface="Fira Sans"/>
                <a:ea typeface="Fira Sans"/>
                <a:cs typeface="Fira Sans"/>
                <a:sym typeface="Fira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5"/>
              </a:buClr>
              <a:buSzPts val="1500"/>
              <a:buFont typeface="Fira Sans"/>
              <a:buNone/>
            </a:pPr>
            <a:r>
              <a:rPr lang="en" sz="1500" b="0" i="0" u="sng" strike="noStrike" cap="none">
                <a:solidFill>
                  <a:schemeClr val="hlink"/>
                </a:solidFill>
                <a:latin typeface="Fira Sans"/>
                <a:ea typeface="Fira Sans"/>
                <a:cs typeface="Fira Sans"/>
                <a:sym typeface="Fira Sans"/>
                <a:hlinkClick r:id="rId5"/>
              </a:rPr>
              <a:t>https://www.episcopalchurch.org/research-and-statistics/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Fira San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Fira Sans"/>
              <a:buNone/>
            </a:pPr>
            <a:r>
              <a:rPr lang="en" sz="1500" b="1" i="0" u="none" strike="noStrike" cap="none">
                <a:solidFill>
                  <a:srgbClr val="000000"/>
                </a:solidFill>
                <a:latin typeface="Fira Sans"/>
                <a:ea typeface="Fira Sans"/>
                <a:cs typeface="Fira Sans"/>
                <a:sym typeface="Fira Sans"/>
              </a:rPr>
              <a:t>Collective Foundation</a:t>
            </a:r>
            <a:endParaRPr sz="1500" b="1"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500"/>
              <a:buFont typeface="Fira Sans"/>
              <a:buNone/>
            </a:pPr>
            <a:r>
              <a:rPr lang="en" sz="1500" b="0" i="0" u="sng" strike="noStrike" cap="none">
                <a:solidFill>
                  <a:schemeClr val="hlink"/>
                </a:solidFill>
                <a:latin typeface="Fira Sans"/>
                <a:ea typeface="Fira Sans"/>
                <a:cs typeface="Fira Sans"/>
                <a:sym typeface="Fira Sans"/>
                <a:hlinkClick r:id="rId6"/>
              </a:rPr>
              <a:t>https://collectivefdtn.org/report</a:t>
            </a:r>
            <a:br>
              <a:rPr lang="en" sz="1400" b="0" i="0" u="none" strike="noStrike" cap="none">
                <a:solidFill>
                  <a:srgbClr val="000000"/>
                </a:solidFill>
                <a:latin typeface="Arial"/>
                <a:ea typeface="Arial"/>
                <a:cs typeface="Arial"/>
                <a:sym typeface="Arial"/>
              </a:rPr>
            </a:br>
            <a:endParaRPr sz="1400" b="0" i="0" u="none" strike="noStrike" cap="none">
              <a:solidFill>
                <a:schemeClr val="hlink"/>
              </a:solidFill>
              <a:uFill>
                <a:noFill/>
              </a:uFill>
              <a:latin typeface="Arial"/>
              <a:ea typeface="Arial"/>
              <a:cs typeface="Arial"/>
              <a:sym typeface="Arial"/>
              <a:hlinkClick r:id="rId7"/>
            </a:endParaRPr>
          </a:p>
        </p:txBody>
      </p:sp>
      <p:pic>
        <p:nvPicPr>
          <p:cNvPr id="428" name="Google Shape;428;p73" descr="Shape 314"/>
          <p:cNvPicPr preferRelativeResize="0"/>
          <p:nvPr/>
        </p:nvPicPr>
        <p:blipFill rotWithShape="1">
          <a:blip r:embed="rId8">
            <a:alphaModFix/>
          </a:blip>
          <a:srcRect/>
          <a:stretch/>
        </p:blipFill>
        <p:spPr>
          <a:xfrm>
            <a:off x="8022159" y="68368"/>
            <a:ext cx="1051729" cy="1104949"/>
          </a:xfrm>
          <a:prstGeom prst="rect">
            <a:avLst/>
          </a:prstGeom>
          <a:noFill/>
          <a:ln>
            <a:noFill/>
          </a:ln>
        </p:spPr>
      </p:pic>
      <p:sp>
        <p:nvSpPr>
          <p:cNvPr id="429" name="Google Shape;429;p7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sp>
        <p:nvSpPr>
          <p:cNvPr id="430" name="Google Shape;430;p7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4"/>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p74" descr="Shape 334"/>
          <p:cNvPicPr preferRelativeResize="0"/>
          <p:nvPr/>
        </p:nvPicPr>
        <p:blipFill rotWithShape="1">
          <a:blip r:embed="rId3">
            <a:alphaModFix/>
          </a:blip>
          <a:srcRect/>
          <a:stretch/>
        </p:blipFill>
        <p:spPr>
          <a:xfrm>
            <a:off x="8022159" y="68368"/>
            <a:ext cx="1051729" cy="1104949"/>
          </a:xfrm>
          <a:prstGeom prst="rect">
            <a:avLst/>
          </a:prstGeom>
          <a:noFill/>
          <a:ln>
            <a:noFill/>
          </a:ln>
        </p:spPr>
      </p:pic>
      <p:sp>
        <p:nvSpPr>
          <p:cNvPr id="437" name="Google Shape;437;p7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sp>
        <p:nvSpPr>
          <p:cNvPr id="438" name="Google Shape;438;p74"/>
          <p:cNvSpPr txBox="1"/>
          <p:nvPr/>
        </p:nvSpPr>
        <p:spPr>
          <a:xfrm>
            <a:off x="387212" y="1504669"/>
            <a:ext cx="8369700" cy="28219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Why Do Donors Give Major Gifts?</a:t>
            </a:r>
            <a:br>
              <a:rPr lang="en" sz="2500" b="0" i="0" u="none" strike="noStrike" cap="none">
                <a:solidFill>
                  <a:srgbClr val="C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Top Three Reasons:</a:t>
            </a:r>
            <a:br>
              <a:rPr lang="en" sz="1800" b="1" i="0" u="none" strike="noStrike" cap="none">
                <a:solidFill>
                  <a:srgbClr val="000000"/>
                </a:solidFill>
                <a:latin typeface="Calibri"/>
                <a:ea typeface="Calibri"/>
                <a:cs typeface="Calibri"/>
                <a:sym typeface="Calibri"/>
              </a:rPr>
            </a:br>
            <a:endParaRPr sz="900" b="0" i="0" u="none" strike="noStrike" cap="none">
              <a:solidFill>
                <a:srgbClr val="000000"/>
              </a:solidFill>
              <a:latin typeface="Arial"/>
              <a:ea typeface="Arial"/>
              <a:cs typeface="Arial"/>
              <a:sym typeface="Arial"/>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 sz="1800" b="0" i="0" u="none" strike="noStrike" cap="none">
                <a:solidFill>
                  <a:srgbClr val="000000"/>
                </a:solidFill>
                <a:latin typeface="Calibri"/>
                <a:ea typeface="Calibri"/>
                <a:cs typeface="Calibri"/>
                <a:sym typeface="Calibri"/>
              </a:rPr>
              <a:t>Being asked by someone you know well.</a:t>
            </a:r>
            <a:endParaRPr sz="1400" b="0" i="0" u="none" strike="noStrike" cap="none">
              <a:solidFill>
                <a:srgbClr val="000000"/>
              </a:solidFill>
              <a:latin typeface="Arial"/>
              <a:ea typeface="Arial"/>
              <a:cs typeface="Arial"/>
              <a:sym typeface="Arial"/>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 sz="1800" b="0" i="0" u="none" strike="noStrike" cap="none">
                <a:solidFill>
                  <a:srgbClr val="000000"/>
                </a:solidFill>
                <a:latin typeface="Calibri"/>
                <a:ea typeface="Calibri"/>
                <a:cs typeface="Calibri"/>
                <a:sym typeface="Calibri"/>
              </a:rPr>
              <a:t>Because you volunteered at the organization.</a:t>
            </a:r>
            <a:endParaRPr sz="1400" b="0" i="0" u="none" strike="noStrike" cap="none">
              <a:solidFill>
                <a:srgbClr val="000000"/>
              </a:solidFill>
              <a:latin typeface="Arial"/>
              <a:ea typeface="Arial"/>
              <a:cs typeface="Arial"/>
              <a:sym typeface="Arial"/>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 sz="1800" b="0" i="0" u="none" strike="noStrike" cap="none">
                <a:solidFill>
                  <a:srgbClr val="000000"/>
                </a:solidFill>
                <a:latin typeface="Calibri"/>
                <a:ea typeface="Calibri"/>
                <a:cs typeface="Calibri"/>
                <a:sym typeface="Calibri"/>
              </a:rPr>
              <a:t>Being asked by clergy to give.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Calibri"/>
              <a:buNone/>
            </a:pPr>
            <a:r>
              <a:rPr lang="en" sz="900" b="0" i="0" u="none" strike="noStrike" cap="none">
                <a:solidFill>
                  <a:srgbClr val="000000"/>
                </a:solidFill>
                <a:latin typeface="Calibri"/>
                <a:ea typeface="Calibri"/>
                <a:cs typeface="Calibri"/>
                <a:sym typeface="Calibri"/>
              </a:rPr>
              <a:t>Source: Independent Sector</a:t>
            </a:r>
            <a:endParaRPr sz="1400" b="0" i="0" u="none" strike="noStrike" cap="none">
              <a:solidFill>
                <a:srgbClr val="000000"/>
              </a:solidFill>
              <a:latin typeface="Arial"/>
              <a:ea typeface="Arial"/>
              <a:cs typeface="Arial"/>
              <a:sym typeface="Arial"/>
            </a:endParaRPr>
          </a:p>
        </p:txBody>
      </p:sp>
      <p:pic>
        <p:nvPicPr>
          <p:cNvPr id="439" name="Google Shape;439;p74" descr="Shape 338"/>
          <p:cNvPicPr preferRelativeResize="0"/>
          <p:nvPr/>
        </p:nvPicPr>
        <p:blipFill rotWithShape="1">
          <a:blip r:embed="rId4">
            <a:alphaModFix/>
          </a:blip>
          <a:srcRect/>
          <a:stretch/>
        </p:blipFill>
        <p:spPr>
          <a:xfrm>
            <a:off x="5155400" y="1472024"/>
            <a:ext cx="487726" cy="487726"/>
          </a:xfrm>
          <a:prstGeom prst="rect">
            <a:avLst/>
          </a:prstGeom>
          <a:noFill/>
          <a:ln>
            <a:noFill/>
          </a:ln>
        </p:spPr>
      </p:pic>
      <p:sp>
        <p:nvSpPr>
          <p:cNvPr id="440" name="Google Shape;440;p7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5"/>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6" name="Google Shape;446;p75" descr="Shape 344"/>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447" name="Google Shape;447;p7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5 W’s of Major Giving</a:t>
            </a:r>
            <a:endParaRPr/>
          </a:p>
        </p:txBody>
      </p:sp>
      <p:sp>
        <p:nvSpPr>
          <p:cNvPr id="448" name="Google Shape;448;p75"/>
          <p:cNvSpPr txBox="1"/>
          <p:nvPr/>
        </p:nvSpPr>
        <p:spPr>
          <a:xfrm>
            <a:off x="387203" y="1524099"/>
            <a:ext cx="5604302" cy="47696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How?</a:t>
            </a:r>
            <a:endParaRPr sz="1400" b="0" i="0" u="none" strike="noStrike" cap="none">
              <a:solidFill>
                <a:srgbClr val="000000"/>
              </a:solidFill>
              <a:latin typeface="Arial"/>
              <a:ea typeface="Arial"/>
              <a:cs typeface="Arial"/>
              <a:sym typeface="Arial"/>
            </a:endParaRPr>
          </a:p>
        </p:txBody>
      </p:sp>
      <p:pic>
        <p:nvPicPr>
          <p:cNvPr id="449" name="Google Shape;449;p75" descr="PR2017.MajorGiftsPt1_ICSS2.jpg"/>
          <p:cNvPicPr preferRelativeResize="0"/>
          <p:nvPr/>
        </p:nvPicPr>
        <p:blipFill rotWithShape="1">
          <a:blip r:embed="rId4">
            <a:alphaModFix/>
          </a:blip>
          <a:srcRect l="37938" t="36118" r="21027"/>
          <a:stretch/>
        </p:blipFill>
        <p:spPr>
          <a:xfrm>
            <a:off x="3867603" y="1591378"/>
            <a:ext cx="3752014" cy="3285697"/>
          </a:xfrm>
          <a:prstGeom prst="rect">
            <a:avLst/>
          </a:prstGeom>
          <a:noFill/>
          <a:ln>
            <a:noFill/>
          </a:ln>
        </p:spPr>
      </p:pic>
      <p:sp>
        <p:nvSpPr>
          <p:cNvPr id="450" name="Google Shape;450;p7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6"/>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76" descr="Shape 366"/>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457" name="Google Shape;457;p7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How to Make the Ask in 8 Steps</a:t>
            </a:r>
            <a:endParaRPr/>
          </a:p>
        </p:txBody>
      </p:sp>
      <p:pic>
        <p:nvPicPr>
          <p:cNvPr id="458" name="Google Shape;458;p76" descr="Shape 368"/>
          <p:cNvPicPr preferRelativeResize="0"/>
          <p:nvPr/>
        </p:nvPicPr>
        <p:blipFill rotWithShape="1">
          <a:blip r:embed="rId4">
            <a:alphaModFix/>
          </a:blip>
          <a:srcRect/>
          <a:stretch/>
        </p:blipFill>
        <p:spPr>
          <a:xfrm>
            <a:off x="457200" y="1537525"/>
            <a:ext cx="792500" cy="792501"/>
          </a:xfrm>
          <a:prstGeom prst="rect">
            <a:avLst/>
          </a:prstGeom>
          <a:noFill/>
          <a:ln>
            <a:noFill/>
          </a:ln>
        </p:spPr>
      </p:pic>
      <p:sp>
        <p:nvSpPr>
          <p:cNvPr id="459" name="Google Shape;459;p76"/>
          <p:cNvSpPr txBox="1">
            <a:spLocks noGrp="1"/>
          </p:cNvSpPr>
          <p:nvPr>
            <p:ph type="body" idx="1"/>
          </p:nvPr>
        </p:nvSpPr>
        <p:spPr>
          <a:xfrm>
            <a:off x="1508349" y="1546044"/>
            <a:ext cx="7886701" cy="3625201"/>
          </a:xfrm>
          <a:prstGeom prst="rect">
            <a:avLst/>
          </a:prstGeom>
          <a:noFill/>
          <a:ln>
            <a:noFill/>
          </a:ln>
        </p:spPr>
        <p:txBody>
          <a:bodyPr spcFirstLastPara="1" wrap="square" lIns="34275" tIns="34275" rIns="34275" bIns="34275" anchor="t" anchorCtr="0">
            <a:normAutofit/>
          </a:bodyPr>
          <a:lstStyle/>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Prayer</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Identification/Qualification</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Development of a Strategy and Timetable</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Cultivation</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Solicitation and Negotiation</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Acknowledgement and Follow-up</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Administration</a:t>
            </a:r>
            <a:endParaRPr/>
          </a:p>
          <a:p>
            <a:pPr marL="381000" lvl="0" indent="-368300" algn="l" rtl="0">
              <a:lnSpc>
                <a:spcPct val="120000"/>
              </a:lnSpc>
              <a:spcBef>
                <a:spcPts val="0"/>
              </a:spcBef>
              <a:spcAft>
                <a:spcPts val="0"/>
              </a:spcAft>
              <a:buSzPts val="2200"/>
              <a:buFont typeface="Calibri"/>
              <a:buAutoNum type="arabicPeriod"/>
            </a:pPr>
            <a:r>
              <a:rPr lang="en" sz="2200">
                <a:latin typeface="Calibri"/>
                <a:ea typeface="Calibri"/>
                <a:cs typeface="Calibri"/>
                <a:sym typeface="Calibri"/>
              </a:rPr>
              <a:t>Renewal</a:t>
            </a:r>
            <a:endParaRPr/>
          </a:p>
        </p:txBody>
      </p:sp>
      <p:pic>
        <p:nvPicPr>
          <p:cNvPr id="460" name="Google Shape;460;p76" descr="Shape 370"/>
          <p:cNvPicPr preferRelativeResize="0"/>
          <p:nvPr/>
        </p:nvPicPr>
        <p:blipFill rotWithShape="1">
          <a:blip r:embed="rId5">
            <a:alphaModFix/>
          </a:blip>
          <a:srcRect/>
          <a:stretch/>
        </p:blipFill>
        <p:spPr>
          <a:xfrm>
            <a:off x="5183052" y="1880400"/>
            <a:ext cx="403901" cy="403901"/>
          </a:xfrm>
          <a:prstGeom prst="rect">
            <a:avLst/>
          </a:prstGeom>
          <a:noFill/>
          <a:ln>
            <a:noFill/>
          </a:ln>
        </p:spPr>
      </p:pic>
      <p:pic>
        <p:nvPicPr>
          <p:cNvPr id="461" name="Google Shape;461;p76" descr="Shape 371"/>
          <p:cNvPicPr preferRelativeResize="0"/>
          <p:nvPr/>
        </p:nvPicPr>
        <p:blipFill rotWithShape="1">
          <a:blip r:embed="rId6">
            <a:alphaModFix/>
          </a:blip>
          <a:srcRect/>
          <a:stretch/>
        </p:blipFill>
        <p:spPr>
          <a:xfrm>
            <a:off x="6639224" y="2354801"/>
            <a:ext cx="433901" cy="433901"/>
          </a:xfrm>
          <a:prstGeom prst="rect">
            <a:avLst/>
          </a:prstGeom>
          <a:noFill/>
          <a:ln>
            <a:noFill/>
          </a:ln>
        </p:spPr>
      </p:pic>
      <p:pic>
        <p:nvPicPr>
          <p:cNvPr id="462" name="Google Shape;462;p76" descr="Shape 372"/>
          <p:cNvPicPr preferRelativeResize="0"/>
          <p:nvPr/>
        </p:nvPicPr>
        <p:blipFill rotWithShape="1">
          <a:blip r:embed="rId7">
            <a:alphaModFix/>
          </a:blip>
          <a:srcRect/>
          <a:stretch/>
        </p:blipFill>
        <p:spPr>
          <a:xfrm>
            <a:off x="5127835" y="3101475"/>
            <a:ext cx="514351" cy="514351"/>
          </a:xfrm>
          <a:prstGeom prst="rect">
            <a:avLst/>
          </a:prstGeom>
          <a:noFill/>
          <a:ln>
            <a:noFill/>
          </a:ln>
        </p:spPr>
      </p:pic>
      <p:pic>
        <p:nvPicPr>
          <p:cNvPr id="463" name="Google Shape;463;p76" descr="Shape 373"/>
          <p:cNvPicPr preferRelativeResize="0"/>
          <p:nvPr/>
        </p:nvPicPr>
        <p:blipFill rotWithShape="1">
          <a:blip r:embed="rId8">
            <a:alphaModFix/>
          </a:blip>
          <a:srcRect/>
          <a:stretch/>
        </p:blipFill>
        <p:spPr>
          <a:xfrm>
            <a:off x="3205648" y="2739937"/>
            <a:ext cx="494114" cy="494114"/>
          </a:xfrm>
          <a:prstGeom prst="rect">
            <a:avLst/>
          </a:prstGeom>
          <a:noFill/>
          <a:ln>
            <a:noFill/>
          </a:ln>
        </p:spPr>
      </p:pic>
      <p:pic>
        <p:nvPicPr>
          <p:cNvPr id="464" name="Google Shape;464;p76" descr="Shape 374"/>
          <p:cNvPicPr preferRelativeResize="0"/>
          <p:nvPr/>
        </p:nvPicPr>
        <p:blipFill rotWithShape="1">
          <a:blip r:embed="rId9">
            <a:alphaModFix/>
          </a:blip>
          <a:srcRect/>
          <a:stretch/>
        </p:blipFill>
        <p:spPr>
          <a:xfrm>
            <a:off x="3650176" y="4002552"/>
            <a:ext cx="433901" cy="433901"/>
          </a:xfrm>
          <a:prstGeom prst="rect">
            <a:avLst/>
          </a:prstGeom>
          <a:noFill/>
          <a:ln>
            <a:noFill/>
          </a:ln>
        </p:spPr>
      </p:pic>
      <p:pic>
        <p:nvPicPr>
          <p:cNvPr id="465" name="Google Shape;465;p76" descr="Shape 375"/>
          <p:cNvPicPr preferRelativeResize="0"/>
          <p:nvPr/>
        </p:nvPicPr>
        <p:blipFill rotWithShape="1">
          <a:blip r:embed="rId10">
            <a:alphaModFix/>
          </a:blip>
          <a:srcRect/>
          <a:stretch/>
        </p:blipFill>
        <p:spPr>
          <a:xfrm>
            <a:off x="5788323" y="3542476"/>
            <a:ext cx="433901" cy="433901"/>
          </a:xfrm>
          <a:prstGeom prst="rect">
            <a:avLst/>
          </a:prstGeom>
          <a:noFill/>
          <a:ln>
            <a:noFill/>
          </a:ln>
        </p:spPr>
      </p:pic>
      <p:pic>
        <p:nvPicPr>
          <p:cNvPr id="466" name="Google Shape;466;p76" descr="Shape 376"/>
          <p:cNvPicPr preferRelativeResize="0"/>
          <p:nvPr/>
        </p:nvPicPr>
        <p:blipFill rotWithShape="1">
          <a:blip r:embed="rId11">
            <a:alphaModFix/>
          </a:blip>
          <a:srcRect/>
          <a:stretch/>
        </p:blipFill>
        <p:spPr>
          <a:xfrm>
            <a:off x="5788324" y="1865398"/>
            <a:ext cx="433913" cy="433912"/>
          </a:xfrm>
          <a:prstGeom prst="rect">
            <a:avLst/>
          </a:prstGeom>
          <a:noFill/>
          <a:ln>
            <a:noFill/>
          </a:ln>
        </p:spPr>
      </p:pic>
      <p:pic>
        <p:nvPicPr>
          <p:cNvPr id="467" name="Google Shape;467;p76" descr="Shape 377"/>
          <p:cNvPicPr preferRelativeResize="0"/>
          <p:nvPr/>
        </p:nvPicPr>
        <p:blipFill rotWithShape="1">
          <a:blip r:embed="rId12">
            <a:alphaModFix/>
          </a:blip>
          <a:srcRect/>
          <a:stretch/>
        </p:blipFill>
        <p:spPr>
          <a:xfrm>
            <a:off x="2962274" y="4343124"/>
            <a:ext cx="433901" cy="433901"/>
          </a:xfrm>
          <a:prstGeom prst="rect">
            <a:avLst/>
          </a:prstGeom>
          <a:noFill/>
          <a:ln>
            <a:noFill/>
          </a:ln>
        </p:spPr>
      </p:pic>
      <p:pic>
        <p:nvPicPr>
          <p:cNvPr id="468" name="Google Shape;468;p76"/>
          <p:cNvPicPr preferRelativeResize="0"/>
          <p:nvPr/>
        </p:nvPicPr>
        <p:blipFill rotWithShape="1">
          <a:blip r:embed="rId13">
            <a:alphaModFix/>
          </a:blip>
          <a:srcRect/>
          <a:stretch/>
        </p:blipFill>
        <p:spPr>
          <a:xfrm>
            <a:off x="2717903" y="1613725"/>
            <a:ext cx="295172" cy="342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7"/>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7"/>
          <p:cNvSpPr txBox="1"/>
          <p:nvPr/>
        </p:nvSpPr>
        <p:spPr>
          <a:xfrm>
            <a:off x="387212" y="1504669"/>
            <a:ext cx="8369700" cy="36891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500"/>
              <a:buFont typeface="Fira Sans"/>
              <a:buNone/>
            </a:pPr>
            <a:r>
              <a:rPr lang="en" sz="2500" b="0" i="0" u="none" strike="noStrike" cap="none">
                <a:solidFill>
                  <a:srgbClr val="000000"/>
                </a:solidFill>
                <a:latin typeface="Fira Sans"/>
                <a:ea typeface="Fira Sans"/>
                <a:cs typeface="Fira Sans"/>
                <a:sym typeface="Fira Sans"/>
              </a:rPr>
              <a:t>Prayer</a:t>
            </a:r>
            <a:br>
              <a:rPr lang="en" sz="2500" b="0" i="0" u="none" strike="noStrike" cap="none">
                <a:solidFill>
                  <a:srgbClr val="000000"/>
                </a:solidFill>
                <a:latin typeface="Fira Sans"/>
                <a:ea typeface="Fira Sans"/>
                <a:cs typeface="Fira Sans"/>
                <a:sym typeface="Fira Sans"/>
              </a:rPr>
            </a:br>
            <a:r>
              <a:rPr lang="en" sz="1600" b="0" i="0" u="none" strike="noStrike" cap="none">
                <a:solidFill>
                  <a:srgbClr val="000000"/>
                </a:solidFill>
                <a:latin typeface="Fira Sans"/>
                <a:ea typeface="Fira Sans"/>
                <a:cs typeface="Fira Sans"/>
                <a:sym typeface="Fira Sans"/>
              </a:rPr>
              <a:t>Holy God,</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There was Eden, and then there was east of Eden;</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Which is all to say—this world is not what you intended it to be.</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You planted a garden and dreamed of Sabbath—and it was good.</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It was so very good.</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However, when we look around today, we know that we have lost our way.</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So today we bring our hearts, minds, and money back to you in hopes that you will sow good. This is the work of restoration, for we want to be a restoration people.</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Use these gifts for your hurting world.</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Restore us to you, oh God.</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Fira Sans"/>
                <a:ea typeface="Fira Sans"/>
                <a:cs typeface="Fira Sans"/>
                <a:sym typeface="Fira Sans"/>
              </a:rPr>
              <a:t>Amen. *</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Fira Sans"/>
              <a:ea typeface="Fira Sans"/>
              <a:cs typeface="Fira Sans"/>
              <a:sym typeface="Fira Sans"/>
            </a:endParaRPr>
          </a:p>
        </p:txBody>
      </p:sp>
      <p:pic>
        <p:nvPicPr>
          <p:cNvPr id="475" name="Google Shape;475;p77" descr="Shape 384"/>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476" name="Google Shape;476;p77"/>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8-Step Process: Step 1</a:t>
            </a:r>
            <a:endParaRPr/>
          </a:p>
        </p:txBody>
      </p:sp>
      <p:sp>
        <p:nvSpPr>
          <p:cNvPr id="477" name="Google Shape;477;p7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8</a:t>
            </a:r>
            <a:endParaRPr sz="1400" b="0" i="0" u="none" strike="noStrike" cap="none">
              <a:solidFill>
                <a:srgbClr val="000000"/>
              </a:solidFill>
              <a:latin typeface="Arial"/>
              <a:ea typeface="Arial"/>
              <a:cs typeface="Arial"/>
              <a:sym typeface="Arial"/>
            </a:endParaRPr>
          </a:p>
        </p:txBody>
      </p:sp>
      <p:pic>
        <p:nvPicPr>
          <p:cNvPr id="478" name="Google Shape;478;p77"/>
          <p:cNvPicPr preferRelativeResize="0"/>
          <p:nvPr/>
        </p:nvPicPr>
        <p:blipFill rotWithShape="1">
          <a:blip r:embed="rId4">
            <a:alphaModFix/>
          </a:blip>
          <a:srcRect/>
          <a:stretch/>
        </p:blipFill>
        <p:spPr>
          <a:xfrm>
            <a:off x="1437028" y="1573700"/>
            <a:ext cx="295172" cy="342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8"/>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8"/>
          <p:cNvSpPr txBox="1"/>
          <p:nvPr/>
        </p:nvSpPr>
        <p:spPr>
          <a:xfrm>
            <a:off x="387212" y="1504669"/>
            <a:ext cx="8369700" cy="21807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500"/>
              <a:buFont typeface="Fira Sans"/>
              <a:buNone/>
            </a:pPr>
            <a:r>
              <a:rPr lang="en" sz="2500" b="0" i="0" u="none" strike="noStrike" cap="none">
                <a:solidFill>
                  <a:srgbClr val="000000"/>
                </a:solidFill>
                <a:latin typeface="Fira Sans"/>
                <a:ea typeface="Fira Sans"/>
                <a:cs typeface="Fira Sans"/>
                <a:sym typeface="Fira Sans"/>
              </a:rPr>
              <a:t>Identifying      &amp; Qualifying Prospects</a:t>
            </a:r>
            <a:br>
              <a:rPr lang="en" sz="2500" b="0" i="0" u="none" strike="noStrike" cap="none">
                <a:solidFill>
                  <a:srgbClr val="000000"/>
                </a:solidFill>
                <a:latin typeface="Fira Sans"/>
                <a:ea typeface="Fira Sans"/>
                <a:cs typeface="Fira Sans"/>
                <a:sym typeface="Fira Sans"/>
              </a:rPr>
            </a:br>
            <a:endParaRPr sz="1600" b="0" i="0" u="none" strike="noStrike" cap="none">
              <a:solidFill>
                <a:srgbClr val="000000"/>
              </a:solidFill>
              <a:latin typeface="Arial"/>
              <a:ea typeface="Arial"/>
              <a:cs typeface="Arial"/>
              <a:sym typeface="Arial"/>
            </a:endParaRPr>
          </a:p>
          <a:p>
            <a:pPr marL="210310" marR="0" lvl="0" indent="-210310" algn="l" rtl="0">
              <a:lnSpc>
                <a:spcPct val="100000"/>
              </a:lnSpc>
              <a:spcBef>
                <a:spcPts val="0"/>
              </a:spcBef>
              <a:spcAft>
                <a:spcPts val="0"/>
              </a:spcAft>
              <a:buClr>
                <a:srgbClr val="000000"/>
              </a:buClr>
              <a:buSzPts val="1600"/>
              <a:buFont typeface="Fira Sans SemiBold"/>
              <a:buNone/>
            </a:pPr>
            <a:r>
              <a:rPr lang="en" sz="1600" b="0" i="0" u="none" strike="noStrike" cap="none">
                <a:solidFill>
                  <a:srgbClr val="000000"/>
                </a:solidFill>
                <a:latin typeface="Fira Sans SemiBold"/>
                <a:ea typeface="Fira Sans SemiBold"/>
                <a:cs typeface="Fira Sans SemiBold"/>
                <a:sym typeface="Fira Sans SemiBold"/>
              </a:rPr>
              <a:t>How do you draft your list of potential major gift prospects?</a:t>
            </a:r>
            <a:br>
              <a:rPr lang="en" sz="1600" b="0" i="0" u="none" strike="noStrike" cap="none">
                <a:solidFill>
                  <a:srgbClr val="000000"/>
                </a:solidFill>
                <a:latin typeface="Fira Sans SemiBold"/>
                <a:ea typeface="Fira Sans SemiBold"/>
                <a:cs typeface="Fira Sans SemiBold"/>
                <a:sym typeface="Fira Sans SemiBold"/>
              </a:rPr>
            </a:br>
            <a:endParaRPr sz="1400" b="0" i="0" u="none" strike="noStrike" cap="none">
              <a:solidFill>
                <a:srgbClr val="000000"/>
              </a:solidFill>
              <a:latin typeface="Arial"/>
              <a:ea typeface="Arial"/>
              <a:cs typeface="Arial"/>
              <a:sym typeface="Arial"/>
            </a:endParaRPr>
          </a:p>
          <a:p>
            <a:pPr marL="166033" marR="0" lvl="0" indent="-166033"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a:ea typeface="Fira Sans"/>
                <a:cs typeface="Fira Sans"/>
                <a:sym typeface="Fira Sans"/>
              </a:rPr>
              <a:t>Careful thought</a:t>
            </a:r>
            <a:endParaRPr sz="1400" b="0" i="0" u="none" strike="noStrike" cap="none">
              <a:solidFill>
                <a:srgbClr val="000000"/>
              </a:solidFill>
              <a:latin typeface="Arial"/>
              <a:ea typeface="Arial"/>
              <a:cs typeface="Arial"/>
              <a:sym typeface="Arial"/>
            </a:endParaRPr>
          </a:p>
          <a:p>
            <a:pPr marL="166033" marR="0" lvl="0" indent="-166033"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a:ea typeface="Fira Sans"/>
                <a:cs typeface="Fira Sans"/>
                <a:sym typeface="Fira Sans"/>
              </a:rPr>
              <a:t>Research</a:t>
            </a:r>
            <a:endParaRPr sz="1400" b="0" i="0" u="none" strike="noStrike" cap="none">
              <a:solidFill>
                <a:srgbClr val="000000"/>
              </a:solidFill>
              <a:latin typeface="Arial"/>
              <a:ea typeface="Arial"/>
              <a:cs typeface="Arial"/>
              <a:sym typeface="Arial"/>
            </a:endParaRPr>
          </a:p>
          <a:p>
            <a:pPr marL="166033" marR="0" lvl="0" indent="-166033" algn="l" rtl="0">
              <a:lnSpc>
                <a:spcPct val="100000"/>
              </a:lnSpc>
              <a:spcBef>
                <a:spcPts val="0"/>
              </a:spcBef>
              <a:spcAft>
                <a:spcPts val="0"/>
              </a:spcAft>
              <a:buClr>
                <a:srgbClr val="000000"/>
              </a:buClr>
              <a:buSzPts val="1600"/>
              <a:buFont typeface="Fira Sans"/>
              <a:buChar char="•"/>
            </a:pPr>
            <a:r>
              <a:rPr lang="en" sz="1600" b="0" i="0" u="none" strike="noStrike" cap="none">
                <a:solidFill>
                  <a:srgbClr val="000000"/>
                </a:solidFill>
                <a:latin typeface="Fira Sans"/>
                <a:ea typeface="Fira Sans"/>
                <a:cs typeface="Fira Sans"/>
                <a:sym typeface="Fira Sans"/>
              </a:rPr>
              <a:t>Previous giving records</a:t>
            </a:r>
            <a:endParaRPr sz="16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Fira Sans"/>
              <a:ea typeface="Fira Sans"/>
              <a:cs typeface="Fira Sans"/>
              <a:sym typeface="Fira Sans"/>
            </a:endParaRPr>
          </a:p>
        </p:txBody>
      </p:sp>
      <p:pic>
        <p:nvPicPr>
          <p:cNvPr id="485" name="Google Shape;485;p78" descr="Shape 384"/>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486" name="Google Shape;486;p7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8-Step Process: Step 2</a:t>
            </a:r>
            <a:endParaRPr/>
          </a:p>
        </p:txBody>
      </p:sp>
      <p:pic>
        <p:nvPicPr>
          <p:cNvPr id="487" name="Google Shape;487;p78" descr="Shape 387"/>
          <p:cNvPicPr preferRelativeResize="0"/>
          <p:nvPr/>
        </p:nvPicPr>
        <p:blipFill rotWithShape="1">
          <a:blip r:embed="rId4">
            <a:alphaModFix/>
          </a:blip>
          <a:srcRect/>
          <a:stretch/>
        </p:blipFill>
        <p:spPr>
          <a:xfrm>
            <a:off x="5787520" y="1539769"/>
            <a:ext cx="403901" cy="403901"/>
          </a:xfrm>
          <a:prstGeom prst="rect">
            <a:avLst/>
          </a:prstGeom>
          <a:noFill/>
          <a:ln>
            <a:noFill/>
          </a:ln>
        </p:spPr>
      </p:pic>
      <p:pic>
        <p:nvPicPr>
          <p:cNvPr id="488" name="Google Shape;488;p78" descr="Shape 388"/>
          <p:cNvPicPr preferRelativeResize="0"/>
          <p:nvPr/>
        </p:nvPicPr>
        <p:blipFill rotWithShape="1">
          <a:blip r:embed="rId5">
            <a:alphaModFix/>
          </a:blip>
          <a:srcRect/>
          <a:stretch/>
        </p:blipFill>
        <p:spPr>
          <a:xfrm>
            <a:off x="2017948" y="1537523"/>
            <a:ext cx="433913" cy="433912"/>
          </a:xfrm>
          <a:prstGeom prst="rect">
            <a:avLst/>
          </a:prstGeom>
          <a:noFill/>
          <a:ln>
            <a:noFill/>
          </a:ln>
        </p:spPr>
      </p:pic>
      <p:sp>
        <p:nvSpPr>
          <p:cNvPr id="489" name="Google Shape;489;p7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9"/>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9"/>
          <p:cNvSpPr txBox="1"/>
          <p:nvPr/>
        </p:nvSpPr>
        <p:spPr>
          <a:xfrm>
            <a:off x="387212" y="1504669"/>
            <a:ext cx="8369576" cy="1962684"/>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Your Turn: </a:t>
            </a:r>
            <a:br>
              <a:rPr lang="en" sz="2500" b="0" i="0" u="none" strike="noStrike" cap="none">
                <a:solidFill>
                  <a:srgbClr val="C00000"/>
                </a:solidFill>
                <a:latin typeface="Fira Sans SemiBold"/>
                <a:ea typeface="Fira Sans SemiBold"/>
                <a:cs typeface="Fira Sans SemiBold"/>
                <a:sym typeface="Fira Sans SemiBold"/>
              </a:rPr>
            </a:br>
            <a:r>
              <a:rPr lang="en" sz="2500" b="0" i="0" u="none" strike="noStrike" cap="none">
                <a:solidFill>
                  <a:srgbClr val="C00000"/>
                </a:solidFill>
                <a:latin typeface="Fira Sans SemiBold"/>
                <a:ea typeface="Fira Sans SemiBold"/>
                <a:cs typeface="Fira Sans SemiBold"/>
                <a:sym typeface="Fira Sans SemiBold"/>
              </a:rPr>
              <a:t>The Constituency Model</a:t>
            </a:r>
            <a:endParaRPr sz="1400" b="1"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Fira Sans"/>
              <a:ea typeface="Fira Sans"/>
              <a:cs typeface="Fira Sans"/>
              <a:sym typeface="Fira Sans"/>
            </a:endParaRPr>
          </a:p>
          <a:p>
            <a:pPr marL="228600" marR="0" lvl="0" indent="-228600" algn="l" rtl="0">
              <a:lnSpc>
                <a:spcPct val="100000"/>
              </a:lnSpc>
              <a:spcBef>
                <a:spcPts val="0"/>
              </a:spcBef>
              <a:spcAft>
                <a:spcPts val="0"/>
              </a:spcAft>
              <a:buClr>
                <a:srgbClr val="000000"/>
              </a:buClr>
              <a:buSzPts val="1800"/>
              <a:buFont typeface="Fira Sans SemiBold"/>
              <a:buNone/>
            </a:pPr>
            <a:r>
              <a:rPr lang="en" sz="1800" b="0" i="0" u="none" strike="noStrike" cap="none">
                <a:solidFill>
                  <a:srgbClr val="000000"/>
                </a:solidFill>
                <a:latin typeface="Fira Sans SemiBold"/>
                <a:ea typeface="Fira Sans SemiBold"/>
                <a:cs typeface="Fira Sans SemiBold"/>
                <a:sym typeface="Fira Sans SemiBold"/>
              </a:rPr>
              <a:t>Identifying your potential major donors</a:t>
            </a:r>
            <a:endParaRPr sz="1400" b="1" i="0" u="none" strike="noStrike" cap="none">
              <a:solidFill>
                <a:srgbClr val="000000"/>
              </a:solidFill>
              <a:latin typeface="Arial"/>
              <a:ea typeface="Arial"/>
              <a:cs typeface="Arial"/>
              <a:sym typeface="Arial"/>
            </a:endParaRPr>
          </a:p>
        </p:txBody>
      </p:sp>
      <p:pic>
        <p:nvPicPr>
          <p:cNvPr id="496" name="Google Shape;496;p79" descr="Shape 396"/>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497" name="Google Shape;497;p7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8-Step Process: Step 2</a:t>
            </a:r>
            <a:endParaRPr/>
          </a:p>
        </p:txBody>
      </p:sp>
      <p:pic>
        <p:nvPicPr>
          <p:cNvPr id="498" name="Google Shape;498;p79" descr="Shape 399"/>
          <p:cNvPicPr preferRelativeResize="0"/>
          <p:nvPr/>
        </p:nvPicPr>
        <p:blipFill rotWithShape="1">
          <a:blip r:embed="rId4">
            <a:alphaModFix/>
          </a:blip>
          <a:srcRect/>
          <a:stretch/>
        </p:blipFill>
        <p:spPr>
          <a:xfrm>
            <a:off x="3964283" y="2061182"/>
            <a:ext cx="396478" cy="396478"/>
          </a:xfrm>
          <a:prstGeom prst="rect">
            <a:avLst/>
          </a:prstGeom>
          <a:noFill/>
          <a:ln>
            <a:noFill/>
          </a:ln>
        </p:spPr>
      </p:pic>
      <p:pic>
        <p:nvPicPr>
          <p:cNvPr id="499" name="Google Shape;499;p79" descr="PR2017.MajorGiftsPt1_constmodel2.jpg"/>
          <p:cNvPicPr preferRelativeResize="0"/>
          <p:nvPr/>
        </p:nvPicPr>
        <p:blipFill rotWithShape="1">
          <a:blip r:embed="rId5">
            <a:alphaModFix/>
          </a:blip>
          <a:srcRect l="32916"/>
          <a:stretch/>
        </p:blipFill>
        <p:spPr>
          <a:xfrm>
            <a:off x="5165344" y="1402104"/>
            <a:ext cx="4655182" cy="3903576"/>
          </a:xfrm>
          <a:prstGeom prst="rect">
            <a:avLst/>
          </a:prstGeom>
          <a:noFill/>
          <a:ln>
            <a:noFill/>
          </a:ln>
        </p:spPr>
      </p:pic>
      <p:sp>
        <p:nvSpPr>
          <p:cNvPr id="500" name="Google Shape;500;p7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3"/>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3"/>
          <p:cNvSpPr txBox="1">
            <a:spLocks noGrp="1"/>
          </p:cNvSpPr>
          <p:nvPr>
            <p:ph type="title"/>
          </p:nvPr>
        </p:nvSpPr>
        <p:spPr>
          <a:xfrm>
            <a:off x="311700"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Thank You to Our Sponsors!</a:t>
            </a:r>
            <a:endParaRPr>
              <a:latin typeface="Bitter"/>
              <a:ea typeface="Bitter"/>
              <a:cs typeface="Bitter"/>
              <a:sym typeface="Bitter"/>
            </a:endParaRPr>
          </a:p>
        </p:txBody>
      </p:sp>
      <p:pic>
        <p:nvPicPr>
          <p:cNvPr id="226" name="Google Shape;226;p53" descr="Shape 553"/>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227" name="Google Shape;227;p53"/>
          <p:cNvSpPr txBox="1">
            <a:spLocks noGrp="1"/>
          </p:cNvSpPr>
          <p:nvPr>
            <p:ph type="body" idx="1"/>
          </p:nvPr>
        </p:nvSpPr>
        <p:spPr>
          <a:xfrm>
            <a:off x="2793813" y="1938325"/>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340">
                <a:latin typeface="Fira Sans"/>
                <a:ea typeface="Fira Sans"/>
                <a:cs typeface="Fira Sans"/>
                <a:sym typeface="Fira Sans"/>
              </a:rPr>
              <a:t>Vandersall Collective</a:t>
            </a:r>
            <a:br>
              <a:rPr lang="en" sz="3500">
                <a:latin typeface="Fira Sans"/>
                <a:ea typeface="Fira Sans"/>
                <a:cs typeface="Fira Sans"/>
                <a:sym typeface="Fira Sans"/>
              </a:rPr>
            </a:br>
            <a:endParaRPr sz="2202">
              <a:latin typeface="Fira Sans"/>
              <a:ea typeface="Fira Sans"/>
              <a:cs typeface="Fira Sans"/>
              <a:sym typeface="Fira Sans"/>
            </a:endParaRPr>
          </a:p>
          <a:p>
            <a:pPr marL="0" lvl="0" indent="0" algn="ctr" rtl="0">
              <a:lnSpc>
                <a:spcPct val="100000"/>
              </a:lnSpc>
              <a:spcBef>
                <a:spcPts val="0"/>
              </a:spcBef>
              <a:spcAft>
                <a:spcPts val="0"/>
              </a:spcAft>
              <a:buSzPts val="3500"/>
              <a:buNone/>
            </a:pPr>
            <a:r>
              <a:rPr lang="en">
                <a:solidFill>
                  <a:schemeClr val="dk1"/>
                </a:solidFill>
                <a:latin typeface="Fira Sans"/>
                <a:ea typeface="Fira Sans"/>
                <a:cs typeface="Fira Sans"/>
                <a:sym typeface="Fira Sans"/>
              </a:rPr>
              <a:t>VandersallCollective.com</a:t>
            </a:r>
            <a:br>
              <a:rPr lang="en">
                <a:solidFill>
                  <a:schemeClr val="dk1"/>
                </a:solidFill>
              </a:rPr>
            </a:br>
            <a:br>
              <a:rPr lang="en">
                <a:solidFill>
                  <a:schemeClr val="dk1"/>
                </a:solidFill>
              </a:rPr>
            </a:br>
            <a:endParaRPr/>
          </a:p>
          <a:p>
            <a:pPr marL="0" lvl="0" indent="0" algn="ctr" rtl="0">
              <a:lnSpc>
                <a:spcPct val="100000"/>
              </a:lnSpc>
              <a:spcBef>
                <a:spcPts val="0"/>
              </a:spcBef>
              <a:spcAft>
                <a:spcPts val="0"/>
              </a:spcAft>
              <a:buSzPts val="3500"/>
              <a:buNone/>
            </a:pPr>
            <a:endParaRPr/>
          </a:p>
        </p:txBody>
      </p:sp>
      <p:pic>
        <p:nvPicPr>
          <p:cNvPr id="228" name="Google Shape;228;p53"/>
          <p:cNvPicPr preferRelativeResize="0"/>
          <p:nvPr/>
        </p:nvPicPr>
        <p:blipFill rotWithShape="1">
          <a:blip r:embed="rId4">
            <a:alphaModFix/>
          </a:blip>
          <a:srcRect/>
          <a:stretch/>
        </p:blipFill>
        <p:spPr>
          <a:xfrm>
            <a:off x="1196062" y="1830425"/>
            <a:ext cx="1597751" cy="1597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0"/>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6" name="Google Shape;506;p80" descr="Shape 405"/>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507" name="Google Shape;507;p8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The 8-Step Process: Steps 1 &amp; 2</a:t>
            </a:r>
            <a:endParaRPr/>
          </a:p>
        </p:txBody>
      </p:sp>
      <p:pic>
        <p:nvPicPr>
          <p:cNvPr id="508" name="Google Shape;508;p80" descr="Shape 407"/>
          <p:cNvPicPr preferRelativeResize="0"/>
          <p:nvPr/>
        </p:nvPicPr>
        <p:blipFill rotWithShape="1">
          <a:blip r:embed="rId4">
            <a:alphaModFix/>
          </a:blip>
          <a:srcRect l="35319" t="3000" r="10848"/>
          <a:stretch/>
        </p:blipFill>
        <p:spPr>
          <a:xfrm>
            <a:off x="5056159" y="1416470"/>
            <a:ext cx="3666498" cy="3763465"/>
          </a:xfrm>
          <a:prstGeom prst="rect">
            <a:avLst/>
          </a:prstGeom>
          <a:noFill/>
          <a:ln>
            <a:noFill/>
          </a:ln>
        </p:spPr>
      </p:pic>
      <p:sp>
        <p:nvSpPr>
          <p:cNvPr id="509" name="Google Shape;509;p80"/>
          <p:cNvSpPr txBox="1"/>
          <p:nvPr/>
        </p:nvSpPr>
        <p:spPr>
          <a:xfrm>
            <a:off x="387212" y="1504669"/>
            <a:ext cx="8369700" cy="1962684"/>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Your Turn: </a:t>
            </a:r>
            <a:br>
              <a:rPr lang="en" sz="2500" b="0" i="0" u="none" strike="noStrike" cap="none">
                <a:solidFill>
                  <a:srgbClr val="C00000"/>
                </a:solidFill>
                <a:latin typeface="Fira Sans SemiBold"/>
                <a:ea typeface="Fira Sans SemiBold"/>
                <a:cs typeface="Fira Sans SemiBold"/>
                <a:sym typeface="Fira Sans SemiBold"/>
              </a:rPr>
            </a:br>
            <a:r>
              <a:rPr lang="en" sz="2500" b="0" i="0" u="none" strike="noStrike" cap="none">
                <a:solidFill>
                  <a:srgbClr val="C00000"/>
                </a:solidFill>
                <a:latin typeface="Fira Sans SemiBold"/>
                <a:ea typeface="Fira Sans SemiBold"/>
                <a:cs typeface="Fira Sans SemiBold"/>
                <a:sym typeface="Fira Sans SemiBold"/>
              </a:rPr>
              <a:t>The Constituency Model</a:t>
            </a:r>
            <a:endParaRPr sz="1400" b="1"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Fira Sans"/>
              <a:ea typeface="Fira Sans"/>
              <a:cs typeface="Fira Sans"/>
              <a:sym typeface="Fira Sans"/>
            </a:endParaRPr>
          </a:p>
          <a:p>
            <a:pPr marL="228600" marR="0" lvl="0" indent="-228600" algn="l" rtl="0">
              <a:lnSpc>
                <a:spcPct val="100000"/>
              </a:lnSpc>
              <a:spcBef>
                <a:spcPts val="0"/>
              </a:spcBef>
              <a:spcAft>
                <a:spcPts val="0"/>
              </a:spcAft>
              <a:buClr>
                <a:srgbClr val="000000"/>
              </a:buClr>
              <a:buSzPts val="1800"/>
              <a:buFont typeface="Fira Sans SemiBold"/>
              <a:buNone/>
            </a:pPr>
            <a:r>
              <a:rPr lang="en" sz="1800" b="0" i="0" u="none" strike="noStrike" cap="none">
                <a:solidFill>
                  <a:srgbClr val="000000"/>
                </a:solidFill>
                <a:latin typeface="Fira Sans SemiBold"/>
                <a:ea typeface="Fira Sans SemiBold"/>
                <a:cs typeface="Fira Sans SemiBold"/>
                <a:sym typeface="Fira Sans SemiBold"/>
              </a:rPr>
              <a:t>Identifying your potential major donors</a:t>
            </a:r>
            <a:endParaRPr sz="1400" b="1" i="0" u="none" strike="noStrike" cap="none">
              <a:solidFill>
                <a:srgbClr val="000000"/>
              </a:solidFill>
              <a:latin typeface="Arial"/>
              <a:ea typeface="Arial"/>
              <a:cs typeface="Arial"/>
              <a:sym typeface="Arial"/>
            </a:endParaRPr>
          </a:p>
        </p:txBody>
      </p:sp>
      <p:pic>
        <p:nvPicPr>
          <p:cNvPr id="510" name="Google Shape;510;p80" descr="Shape 410"/>
          <p:cNvPicPr preferRelativeResize="0"/>
          <p:nvPr/>
        </p:nvPicPr>
        <p:blipFill rotWithShape="1">
          <a:blip r:embed="rId5">
            <a:alphaModFix/>
          </a:blip>
          <a:srcRect/>
          <a:stretch/>
        </p:blipFill>
        <p:spPr>
          <a:xfrm>
            <a:off x="4006558" y="2075274"/>
            <a:ext cx="396478" cy="396478"/>
          </a:xfrm>
          <a:prstGeom prst="rect">
            <a:avLst/>
          </a:prstGeom>
          <a:noFill/>
          <a:ln>
            <a:noFill/>
          </a:ln>
        </p:spPr>
      </p:pic>
      <p:sp>
        <p:nvSpPr>
          <p:cNvPr id="511" name="Google Shape;511;p8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1"/>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81"/>
          <p:cNvSpPr txBox="1"/>
          <p:nvPr/>
        </p:nvSpPr>
        <p:spPr>
          <a:xfrm>
            <a:off x="387212" y="1504669"/>
            <a:ext cx="8369576" cy="246380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500"/>
              <a:buFont typeface="Fira Sans"/>
              <a:buNone/>
            </a:pPr>
            <a:r>
              <a:rPr lang="en" sz="2500" b="0" i="0" u="none" strike="noStrike" cap="none">
                <a:solidFill>
                  <a:srgbClr val="000000"/>
                </a:solidFill>
                <a:latin typeface="Fira Sans"/>
                <a:ea typeface="Fira Sans"/>
                <a:cs typeface="Fira Sans"/>
                <a:sym typeface="Fira Sans"/>
              </a:rPr>
              <a:t>Develop a Strategy and Timetable</a:t>
            </a:r>
            <a:endParaRPr sz="1400" b="0" i="0" u="none" strike="noStrike" cap="none">
              <a:solidFill>
                <a:srgbClr val="000000"/>
              </a:solidFill>
              <a:latin typeface="Arial"/>
              <a:ea typeface="Arial"/>
              <a:cs typeface="Arial"/>
              <a:sym typeface="Arial"/>
            </a:endParaRPr>
          </a:p>
          <a:p>
            <a:pPr marL="198881" marR="0" lvl="0" indent="-198881"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Fira Sans"/>
              <a:ea typeface="Fira Sans"/>
              <a:cs typeface="Fira Sans"/>
              <a:sym typeface="Fira Sans"/>
            </a:endParaRPr>
          </a:p>
          <a:p>
            <a:pPr marL="198881" marR="0" lvl="0" indent="-198881" algn="l" rtl="0">
              <a:lnSpc>
                <a:spcPct val="100000"/>
              </a:lnSpc>
              <a:spcBef>
                <a:spcPts val="0"/>
              </a:spcBef>
              <a:spcAft>
                <a:spcPts val="0"/>
              </a:spcAft>
              <a:buClr>
                <a:srgbClr val="000000"/>
              </a:buClr>
              <a:buSzPts val="1500"/>
              <a:buFont typeface="Fira Sans"/>
              <a:buNone/>
            </a:pPr>
            <a:r>
              <a:rPr lang="en" sz="1500" b="0" i="0" u="none" strike="noStrike" cap="none">
                <a:solidFill>
                  <a:srgbClr val="000000"/>
                </a:solidFill>
                <a:latin typeface="Fira Sans"/>
                <a:ea typeface="Fira Sans"/>
                <a:cs typeface="Fira Sans"/>
                <a:sym typeface="Fira Sans"/>
              </a:rPr>
              <a:t>1. Articulate the “Why”</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Mission and vision of congregation/diocese</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Connect the need to your Why, the mission, and vision</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The 4 Questions: </a:t>
            </a:r>
            <a:br>
              <a:rPr lang="en" sz="1500" b="0" i="0" u="none" strike="noStrike" cap="none">
                <a:solidFill>
                  <a:srgbClr val="000000"/>
                </a:solidFill>
                <a:latin typeface="Fira Sans"/>
                <a:ea typeface="Fira Sans"/>
                <a:cs typeface="Fira Sans"/>
                <a:sym typeface="Fira Sans"/>
              </a:rPr>
            </a:br>
            <a:r>
              <a:rPr lang="en" sz="1500" b="0" i="0" u="none" strike="noStrike" cap="none">
                <a:solidFill>
                  <a:srgbClr val="000000"/>
                </a:solidFill>
                <a:latin typeface="Fira Sans"/>
                <a:ea typeface="Fira Sans"/>
                <a:cs typeface="Fira Sans"/>
                <a:sym typeface="Fira Sans"/>
              </a:rPr>
              <a:t>- What is the project? </a:t>
            </a:r>
            <a:br>
              <a:rPr lang="en" sz="1500" b="0" i="0" u="none" strike="noStrike" cap="none">
                <a:solidFill>
                  <a:srgbClr val="000000"/>
                </a:solidFill>
                <a:latin typeface="Fira Sans"/>
                <a:ea typeface="Fira Sans"/>
                <a:cs typeface="Fira Sans"/>
                <a:sym typeface="Fira Sans"/>
              </a:rPr>
            </a:br>
            <a:r>
              <a:rPr lang="en" sz="1500" b="0" i="0" u="none" strike="noStrike" cap="none">
                <a:solidFill>
                  <a:srgbClr val="000000"/>
                </a:solidFill>
                <a:latin typeface="Fira Sans"/>
                <a:ea typeface="Fira Sans"/>
                <a:cs typeface="Fira Sans"/>
                <a:sym typeface="Fira Sans"/>
              </a:rPr>
              <a:t>- How much does it cost? </a:t>
            </a:r>
            <a:br>
              <a:rPr lang="en" sz="1500" b="0" i="0" u="none" strike="noStrike" cap="none">
                <a:solidFill>
                  <a:srgbClr val="000000"/>
                </a:solidFill>
                <a:latin typeface="Fira Sans"/>
                <a:ea typeface="Fira Sans"/>
                <a:cs typeface="Fira Sans"/>
                <a:sym typeface="Fira Sans"/>
              </a:rPr>
            </a:br>
            <a:r>
              <a:rPr lang="en" sz="1500" b="0" i="0" u="none" strike="noStrike" cap="none">
                <a:solidFill>
                  <a:srgbClr val="000000"/>
                </a:solidFill>
                <a:latin typeface="Fira Sans"/>
                <a:ea typeface="Fira Sans"/>
                <a:cs typeface="Fira Sans"/>
                <a:sym typeface="Fira Sans"/>
              </a:rPr>
              <a:t>- Who decided?</a:t>
            </a:r>
            <a:br>
              <a:rPr lang="en" sz="1500" b="0" i="0" u="none" strike="noStrike" cap="none">
                <a:solidFill>
                  <a:srgbClr val="000000"/>
                </a:solidFill>
                <a:latin typeface="Fira Sans"/>
                <a:ea typeface="Fira Sans"/>
                <a:cs typeface="Fira Sans"/>
                <a:sym typeface="Fira Sans"/>
              </a:rPr>
            </a:br>
            <a:r>
              <a:rPr lang="en" sz="1500" b="0" i="0" u="none" strike="noStrike" cap="none">
                <a:solidFill>
                  <a:srgbClr val="000000"/>
                </a:solidFill>
                <a:latin typeface="Fira Sans"/>
                <a:ea typeface="Fira Sans"/>
                <a:cs typeface="Fira Sans"/>
                <a:sym typeface="Fira Sans"/>
              </a:rPr>
              <a:t>- What do you need from me? </a:t>
            </a:r>
            <a:endParaRPr sz="1400" b="0" i="0" u="none" strike="noStrike" cap="none">
              <a:solidFill>
                <a:srgbClr val="000000"/>
              </a:solidFill>
              <a:latin typeface="Arial"/>
              <a:ea typeface="Arial"/>
              <a:cs typeface="Arial"/>
              <a:sym typeface="Arial"/>
            </a:endParaRPr>
          </a:p>
        </p:txBody>
      </p:sp>
      <p:pic>
        <p:nvPicPr>
          <p:cNvPr id="518" name="Google Shape;518;p81" descr="Shape 428"/>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519" name="Google Shape;519;p81"/>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8 Step Process: Step 3</a:t>
            </a:r>
            <a:endParaRPr/>
          </a:p>
        </p:txBody>
      </p:sp>
      <p:pic>
        <p:nvPicPr>
          <p:cNvPr id="520" name="Google Shape;520;p81" descr="Shape 431"/>
          <p:cNvPicPr preferRelativeResize="0"/>
          <p:nvPr/>
        </p:nvPicPr>
        <p:blipFill rotWithShape="1">
          <a:blip r:embed="rId4">
            <a:alphaModFix/>
          </a:blip>
          <a:srcRect/>
          <a:stretch/>
        </p:blipFill>
        <p:spPr>
          <a:xfrm>
            <a:off x="5372091" y="1543373"/>
            <a:ext cx="396478" cy="396478"/>
          </a:xfrm>
          <a:prstGeom prst="rect">
            <a:avLst/>
          </a:prstGeom>
          <a:noFill/>
          <a:ln>
            <a:noFill/>
          </a:ln>
        </p:spPr>
      </p:pic>
      <p:sp>
        <p:nvSpPr>
          <p:cNvPr id="521" name="Google Shape;521;p8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2"/>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2"/>
          <p:cNvSpPr txBox="1"/>
          <p:nvPr/>
        </p:nvSpPr>
        <p:spPr>
          <a:xfrm>
            <a:off x="387212" y="1504669"/>
            <a:ext cx="8369576" cy="200660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500"/>
              <a:buFont typeface="Fira Sans"/>
              <a:buNone/>
            </a:pPr>
            <a:r>
              <a:rPr lang="en" sz="2500" b="0" i="0" u="none" strike="noStrike" cap="none">
                <a:solidFill>
                  <a:srgbClr val="000000"/>
                </a:solidFill>
                <a:latin typeface="Fira Sans"/>
                <a:ea typeface="Fira Sans"/>
                <a:cs typeface="Fira Sans"/>
                <a:sym typeface="Fira Sans"/>
              </a:rPr>
              <a:t>Develop a Strategy and Timetable</a:t>
            </a:r>
            <a:endParaRPr sz="1400" b="0" i="0" u="none" strike="noStrike" cap="none">
              <a:solidFill>
                <a:srgbClr val="000000"/>
              </a:solidFill>
              <a:latin typeface="Arial"/>
              <a:ea typeface="Arial"/>
              <a:cs typeface="Arial"/>
              <a:sym typeface="Arial"/>
            </a:endParaRPr>
          </a:p>
          <a:p>
            <a:pPr marL="198881" marR="0" lvl="0" indent="-198881"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Fira Sans"/>
              <a:ea typeface="Fira Sans"/>
              <a:cs typeface="Fira Sans"/>
              <a:sym typeface="Fira Sans"/>
            </a:endParaRPr>
          </a:p>
          <a:p>
            <a:pPr marL="198881" marR="0" lvl="0" indent="-198881" algn="l" rtl="0">
              <a:lnSpc>
                <a:spcPct val="100000"/>
              </a:lnSpc>
              <a:spcBef>
                <a:spcPts val="0"/>
              </a:spcBef>
              <a:spcAft>
                <a:spcPts val="0"/>
              </a:spcAft>
              <a:buClr>
                <a:srgbClr val="000000"/>
              </a:buClr>
              <a:buSzPts val="1500"/>
              <a:buFont typeface="Fira Sans"/>
              <a:buNone/>
            </a:pPr>
            <a:r>
              <a:rPr lang="en" sz="1500" b="0" i="0" u="none" strike="noStrike" cap="none">
                <a:solidFill>
                  <a:srgbClr val="000000"/>
                </a:solidFill>
                <a:latin typeface="Fira Sans"/>
                <a:ea typeface="Fira Sans"/>
                <a:cs typeface="Fira Sans"/>
                <a:sym typeface="Fira Sans"/>
              </a:rPr>
              <a:t>2. Create the congregation’s Wish List</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Project</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Cost</a:t>
            </a:r>
            <a:endParaRPr sz="1400" b="0" i="0" u="none" strike="noStrike" cap="none">
              <a:solidFill>
                <a:srgbClr val="000000"/>
              </a:solidFill>
              <a:latin typeface="Arial"/>
              <a:ea typeface="Arial"/>
              <a:cs typeface="Arial"/>
              <a:sym typeface="Arial"/>
            </a:endParaRPr>
          </a:p>
          <a:p>
            <a:pPr marL="488482" marR="0" lvl="1" indent="-158279" algn="l" rtl="0">
              <a:lnSpc>
                <a:spcPct val="10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Timeframe</a:t>
            </a:r>
            <a:br>
              <a:rPr lang="en" sz="1500" b="0" i="0" u="none" strike="noStrike" cap="none">
                <a:solidFill>
                  <a:srgbClr val="000000"/>
                </a:solidFill>
                <a:latin typeface="Fira Sans"/>
                <a:ea typeface="Fira Sans"/>
                <a:cs typeface="Fira Sans"/>
                <a:sym typeface="Fira Sans"/>
              </a:rPr>
            </a:br>
            <a:endParaRPr sz="1400" b="0" i="0" u="none" strike="noStrike" cap="none">
              <a:solidFill>
                <a:srgbClr val="000000"/>
              </a:solidFill>
              <a:latin typeface="Arial"/>
              <a:ea typeface="Arial"/>
              <a:cs typeface="Arial"/>
              <a:sym typeface="Arial"/>
            </a:endParaRPr>
          </a:p>
          <a:p>
            <a:pPr marL="198881" marR="0" lvl="0" indent="-198881" algn="l" rtl="0">
              <a:lnSpc>
                <a:spcPct val="100000"/>
              </a:lnSpc>
              <a:spcBef>
                <a:spcPts val="0"/>
              </a:spcBef>
              <a:spcAft>
                <a:spcPts val="0"/>
              </a:spcAft>
              <a:buClr>
                <a:srgbClr val="000000"/>
              </a:buClr>
              <a:buSzPts val="1500"/>
              <a:buFont typeface="Fira Sans"/>
              <a:buNone/>
            </a:pPr>
            <a:r>
              <a:rPr lang="en" sz="1500" b="0" i="0" u="none" strike="noStrike" cap="none">
                <a:solidFill>
                  <a:srgbClr val="000000"/>
                </a:solidFill>
                <a:latin typeface="Fira Sans"/>
                <a:ea typeface="Fira Sans"/>
                <a:cs typeface="Fira Sans"/>
                <a:sym typeface="Fira Sans"/>
              </a:rPr>
              <a:t>3. Plan your contacts</a:t>
            </a:r>
            <a:endParaRPr sz="1400" b="0" i="0" u="none" strike="noStrike" cap="none">
              <a:solidFill>
                <a:srgbClr val="000000"/>
              </a:solidFill>
              <a:latin typeface="Arial"/>
              <a:ea typeface="Arial"/>
              <a:cs typeface="Arial"/>
              <a:sym typeface="Arial"/>
            </a:endParaRPr>
          </a:p>
        </p:txBody>
      </p:sp>
      <p:pic>
        <p:nvPicPr>
          <p:cNvPr id="528" name="Google Shape;528;p82" descr="Shape 428"/>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529" name="Google Shape;529;p82"/>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8 Step Process: Step 3</a:t>
            </a:r>
            <a:endParaRPr/>
          </a:p>
        </p:txBody>
      </p:sp>
      <p:pic>
        <p:nvPicPr>
          <p:cNvPr id="530" name="Google Shape;530;p82" descr="Shape 431"/>
          <p:cNvPicPr preferRelativeResize="0"/>
          <p:nvPr/>
        </p:nvPicPr>
        <p:blipFill rotWithShape="1">
          <a:blip r:embed="rId4">
            <a:alphaModFix/>
          </a:blip>
          <a:srcRect/>
          <a:stretch/>
        </p:blipFill>
        <p:spPr>
          <a:xfrm>
            <a:off x="5372091" y="1543373"/>
            <a:ext cx="396478" cy="396478"/>
          </a:xfrm>
          <a:prstGeom prst="rect">
            <a:avLst/>
          </a:prstGeom>
          <a:noFill/>
          <a:ln>
            <a:noFill/>
          </a:ln>
        </p:spPr>
      </p:pic>
      <p:sp>
        <p:nvSpPr>
          <p:cNvPr id="531" name="Google Shape;531;p8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3"/>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3"/>
          <p:cNvSpPr txBox="1">
            <a:spLocks noGrp="1"/>
          </p:cNvSpPr>
          <p:nvPr>
            <p:ph type="body" idx="1"/>
          </p:nvPr>
        </p:nvSpPr>
        <p:spPr>
          <a:xfrm>
            <a:off x="4099890" y="3085745"/>
            <a:ext cx="5049301" cy="2530501"/>
          </a:xfrm>
          <a:prstGeom prst="rect">
            <a:avLst/>
          </a:prstGeom>
          <a:noFill/>
          <a:ln>
            <a:noFill/>
          </a:ln>
        </p:spPr>
        <p:txBody>
          <a:bodyPr spcFirstLastPara="1" wrap="square" lIns="34275" tIns="34275" rIns="34275" bIns="34275" anchor="t" anchorCtr="0">
            <a:normAutofit/>
          </a:bodyPr>
          <a:lstStyle/>
          <a:p>
            <a:pPr marL="177800" lvl="0" indent="-171450" algn="l" rtl="0">
              <a:lnSpc>
                <a:spcPct val="90000"/>
              </a:lnSpc>
              <a:spcBef>
                <a:spcPts val="0"/>
              </a:spcBef>
              <a:spcAft>
                <a:spcPts val="0"/>
              </a:spcAft>
              <a:buSzPts val="2100"/>
              <a:buChar char="•"/>
            </a:pPr>
            <a:r>
              <a:rPr lang="en" sz="2100">
                <a:solidFill>
                  <a:srgbClr val="000000"/>
                </a:solidFill>
                <a:latin typeface="Calibri"/>
                <a:ea typeface="Calibri"/>
                <a:cs typeface="Calibri"/>
                <a:sym typeface="Calibri"/>
              </a:rPr>
              <a:t>6 Cultivation Contacts</a:t>
            </a:r>
            <a:endParaRPr sz="1100"/>
          </a:p>
          <a:p>
            <a:pPr marL="177800" lvl="0" indent="-171450" algn="l" rtl="0">
              <a:lnSpc>
                <a:spcPct val="90000"/>
              </a:lnSpc>
              <a:spcBef>
                <a:spcPts val="800"/>
              </a:spcBef>
              <a:spcAft>
                <a:spcPts val="0"/>
              </a:spcAft>
              <a:buSzPts val="2100"/>
              <a:buChar char="•"/>
            </a:pPr>
            <a:r>
              <a:rPr lang="en" sz="2100">
                <a:solidFill>
                  <a:srgbClr val="000000"/>
                </a:solidFill>
                <a:latin typeface="Calibri"/>
                <a:ea typeface="Calibri"/>
                <a:cs typeface="Calibri"/>
                <a:sym typeface="Calibri"/>
              </a:rPr>
              <a:t>1 Ask</a:t>
            </a:r>
            <a:endParaRPr sz="1100"/>
          </a:p>
          <a:p>
            <a:pPr marL="177800" lvl="0" indent="-171450" algn="l" rtl="0">
              <a:lnSpc>
                <a:spcPct val="90000"/>
              </a:lnSpc>
              <a:spcBef>
                <a:spcPts val="800"/>
              </a:spcBef>
              <a:spcAft>
                <a:spcPts val="0"/>
              </a:spcAft>
              <a:buSzPts val="2100"/>
              <a:buChar char="•"/>
            </a:pPr>
            <a:r>
              <a:rPr lang="en" sz="2100">
                <a:solidFill>
                  <a:srgbClr val="000000"/>
                </a:solidFill>
                <a:latin typeface="Calibri"/>
                <a:ea typeface="Calibri"/>
                <a:cs typeface="Calibri"/>
                <a:sym typeface="Calibri"/>
              </a:rPr>
              <a:t>1 Follow-up</a:t>
            </a:r>
            <a:endParaRPr sz="1100"/>
          </a:p>
          <a:p>
            <a:pPr marL="0" lvl="0" indent="0" algn="l" rtl="0">
              <a:lnSpc>
                <a:spcPct val="90000"/>
              </a:lnSpc>
              <a:spcBef>
                <a:spcPts val="800"/>
              </a:spcBef>
              <a:spcAft>
                <a:spcPts val="0"/>
              </a:spcAft>
              <a:buSzPts val="600"/>
              <a:buNone/>
            </a:pPr>
            <a:endParaRPr sz="600"/>
          </a:p>
        </p:txBody>
      </p:sp>
      <p:grpSp>
        <p:nvGrpSpPr>
          <p:cNvPr id="538" name="Google Shape;538;p83"/>
          <p:cNvGrpSpPr/>
          <p:nvPr/>
        </p:nvGrpSpPr>
        <p:grpSpPr>
          <a:xfrm>
            <a:off x="387625" y="1638376"/>
            <a:ext cx="4681415" cy="1873732"/>
            <a:chOff x="0" y="0"/>
            <a:chExt cx="4681413" cy="1873730"/>
          </a:xfrm>
        </p:grpSpPr>
        <p:cxnSp>
          <p:nvCxnSpPr>
            <p:cNvPr id="539" name="Google Shape;539;p83"/>
            <p:cNvCxnSpPr/>
            <p:nvPr/>
          </p:nvCxnSpPr>
          <p:spPr>
            <a:xfrm>
              <a:off x="0" y="1149548"/>
              <a:ext cx="4554607" cy="1"/>
            </a:xfrm>
            <a:prstGeom prst="straightConnector1">
              <a:avLst/>
            </a:prstGeom>
            <a:noFill/>
            <a:ln w="28575" cap="flat" cmpd="sng">
              <a:solidFill>
                <a:srgbClr val="000000"/>
              </a:solidFill>
              <a:prstDash val="solid"/>
              <a:miter lim="800000"/>
              <a:headEnd type="none" w="sm" len="sm"/>
              <a:tailEnd type="none" w="sm" len="sm"/>
            </a:ln>
          </p:spPr>
        </p:cxnSp>
        <p:sp>
          <p:nvSpPr>
            <p:cNvPr id="540" name="Google Shape;540;p83"/>
            <p:cNvSpPr txBox="1"/>
            <p:nvPr/>
          </p:nvSpPr>
          <p:spPr>
            <a:xfrm>
              <a:off x="62119" y="0"/>
              <a:ext cx="4619294" cy="187373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 sz="2400" b="0" i="0" u="none" strike="noStrike" cap="none">
                  <a:solidFill>
                    <a:srgbClr val="000000"/>
                  </a:solidFill>
                  <a:latin typeface="Calibri"/>
                  <a:ea typeface="Calibri"/>
                  <a:cs typeface="Calibri"/>
                  <a:sym typeface="Calibri"/>
                </a:rPr>
                <a:t>   Cultivation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r>
                <a:rPr lang="en" sz="2400" b="0" i="0" u="none" strike="noStrike" cap="none">
                  <a:solidFill>
                    <a:srgbClr val="000000"/>
                  </a:solidFill>
                  <a:latin typeface="Calibri"/>
                  <a:ea typeface="Calibri"/>
                  <a:cs typeface="Calibri"/>
                  <a:sym typeface="Calibri"/>
                </a:rPr>
                <a:t>+ Solicitation and Negotiation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r>
                <a:rPr lang="en" sz="2400" b="0" i="0" u="none" strike="noStrike" cap="none">
                  <a:solidFill>
                    <a:srgbClr val="000000"/>
                  </a:solidFill>
                  <a:latin typeface="Calibri"/>
                  <a:ea typeface="Calibri"/>
                  <a:cs typeface="Calibri"/>
                  <a:sym typeface="Calibri"/>
                </a:rPr>
                <a:t>+ Acknowledgement and Follow-up </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Calibri"/>
                <a:buNone/>
              </a:pPr>
              <a:r>
                <a:rPr lang="en" sz="2400" b="0" i="0" u="none" strike="noStrike" cap="none">
                  <a:solidFill>
                    <a:srgbClr val="000000"/>
                  </a:solidFill>
                  <a:latin typeface="Calibri"/>
                  <a:ea typeface="Calibri"/>
                  <a:cs typeface="Calibri"/>
                  <a:sym typeface="Calibri"/>
                </a:rPr>
                <a:t>   “Shepherding Process”</a:t>
              </a:r>
              <a:endParaRPr sz="1100" b="0" i="0" u="none" strike="noStrike" cap="none">
                <a:solidFill>
                  <a:srgbClr val="000000"/>
                </a:solidFill>
                <a:latin typeface="Arial"/>
                <a:ea typeface="Arial"/>
                <a:cs typeface="Arial"/>
                <a:sym typeface="Arial"/>
              </a:endParaRPr>
            </a:p>
          </p:txBody>
        </p:sp>
      </p:grpSp>
      <p:pic>
        <p:nvPicPr>
          <p:cNvPr id="541" name="Google Shape;541;p83" descr="Shape 441"/>
          <p:cNvPicPr preferRelativeResize="0"/>
          <p:nvPr/>
        </p:nvPicPr>
        <p:blipFill rotWithShape="1">
          <a:blip r:embed="rId3">
            <a:alphaModFix/>
          </a:blip>
          <a:srcRect/>
          <a:stretch/>
        </p:blipFill>
        <p:spPr>
          <a:xfrm rot="5400000" flipH="1">
            <a:off x="2926682" y="2823902"/>
            <a:ext cx="736401" cy="1610017"/>
          </a:xfrm>
          <a:prstGeom prst="rect">
            <a:avLst/>
          </a:prstGeom>
          <a:noFill/>
          <a:ln>
            <a:noFill/>
          </a:ln>
        </p:spPr>
      </p:pic>
      <p:pic>
        <p:nvPicPr>
          <p:cNvPr id="542" name="Google Shape;542;p83" descr="Shape 442"/>
          <p:cNvPicPr preferRelativeResize="0"/>
          <p:nvPr/>
        </p:nvPicPr>
        <p:blipFill rotWithShape="1">
          <a:blip r:embed="rId4">
            <a:alphaModFix/>
          </a:blip>
          <a:srcRect/>
          <a:stretch/>
        </p:blipFill>
        <p:spPr>
          <a:xfrm>
            <a:off x="4259274" y="1955369"/>
            <a:ext cx="514351" cy="514351"/>
          </a:xfrm>
          <a:prstGeom prst="rect">
            <a:avLst/>
          </a:prstGeom>
          <a:noFill/>
          <a:ln>
            <a:noFill/>
          </a:ln>
        </p:spPr>
      </p:pic>
      <p:pic>
        <p:nvPicPr>
          <p:cNvPr id="543" name="Google Shape;543;p83" descr="Shape 443"/>
          <p:cNvPicPr preferRelativeResize="0"/>
          <p:nvPr/>
        </p:nvPicPr>
        <p:blipFill rotWithShape="1">
          <a:blip r:embed="rId5">
            <a:alphaModFix/>
          </a:blip>
          <a:srcRect/>
          <a:stretch/>
        </p:blipFill>
        <p:spPr>
          <a:xfrm>
            <a:off x="2232698" y="1618604"/>
            <a:ext cx="514351" cy="514351"/>
          </a:xfrm>
          <a:prstGeom prst="rect">
            <a:avLst/>
          </a:prstGeom>
          <a:noFill/>
          <a:ln>
            <a:noFill/>
          </a:ln>
        </p:spPr>
      </p:pic>
      <p:pic>
        <p:nvPicPr>
          <p:cNvPr id="544" name="Google Shape;544;p83" descr="Shape 444"/>
          <p:cNvPicPr preferRelativeResize="0"/>
          <p:nvPr/>
        </p:nvPicPr>
        <p:blipFill rotWithShape="1">
          <a:blip r:embed="rId6">
            <a:alphaModFix/>
          </a:blip>
          <a:srcRect/>
          <a:stretch/>
        </p:blipFill>
        <p:spPr>
          <a:xfrm>
            <a:off x="5064068" y="2200366"/>
            <a:ext cx="514351" cy="514351"/>
          </a:xfrm>
          <a:prstGeom prst="rect">
            <a:avLst/>
          </a:prstGeom>
          <a:noFill/>
          <a:ln>
            <a:noFill/>
          </a:ln>
        </p:spPr>
      </p:pic>
      <p:pic>
        <p:nvPicPr>
          <p:cNvPr id="545" name="Google Shape;545;p83" descr="Shape 446"/>
          <p:cNvPicPr preferRelativeResize="0"/>
          <p:nvPr/>
        </p:nvPicPr>
        <p:blipFill rotWithShape="1">
          <a:blip r:embed="rId7">
            <a:alphaModFix/>
          </a:blip>
          <a:srcRect/>
          <a:stretch/>
        </p:blipFill>
        <p:spPr>
          <a:xfrm>
            <a:off x="8022159" y="68368"/>
            <a:ext cx="1051729" cy="1104949"/>
          </a:xfrm>
          <a:prstGeom prst="rect">
            <a:avLst/>
          </a:prstGeom>
          <a:noFill/>
          <a:ln>
            <a:noFill/>
          </a:ln>
        </p:spPr>
      </p:pic>
      <p:sp>
        <p:nvSpPr>
          <p:cNvPr id="546" name="Google Shape;546;p8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8 Step Process: Steps 4-6</a:t>
            </a:r>
            <a:endParaRPr/>
          </a:p>
        </p:txBody>
      </p:sp>
      <p:sp>
        <p:nvSpPr>
          <p:cNvPr id="547" name="Google Shape;547;p8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4"/>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4"/>
          <p:cNvSpPr txBox="1">
            <a:spLocks noGrp="1"/>
          </p:cNvSpPr>
          <p:nvPr>
            <p:ph type="body" idx="1"/>
          </p:nvPr>
        </p:nvSpPr>
        <p:spPr>
          <a:xfrm>
            <a:off x="628650" y="1674018"/>
            <a:ext cx="7886700" cy="3263401"/>
          </a:xfrm>
          <a:prstGeom prst="rect">
            <a:avLst/>
          </a:prstGeom>
          <a:noFill/>
          <a:ln>
            <a:noFill/>
          </a:ln>
        </p:spPr>
        <p:txBody>
          <a:bodyPr spcFirstLastPara="1" wrap="square" lIns="34275" tIns="34275" rIns="34275" bIns="34275" anchor="t" anchorCtr="0">
            <a:normAutofit/>
          </a:bodyPr>
          <a:lstStyle/>
          <a:p>
            <a:pPr marL="0" lvl="0" indent="0" algn="l" rtl="0">
              <a:lnSpc>
                <a:spcPct val="90000"/>
              </a:lnSpc>
              <a:spcBef>
                <a:spcPts val="0"/>
              </a:spcBef>
              <a:spcAft>
                <a:spcPts val="0"/>
              </a:spcAft>
              <a:buSzPts val="2500"/>
              <a:buNone/>
            </a:pPr>
            <a:r>
              <a:rPr lang="en" sz="2500"/>
              <a:t>Solicitation and Negotiation</a:t>
            </a:r>
            <a:endParaRPr/>
          </a:p>
          <a:p>
            <a:pPr marL="0" lvl="0" indent="0" algn="l" rtl="0">
              <a:lnSpc>
                <a:spcPct val="90000"/>
              </a:lnSpc>
              <a:spcBef>
                <a:spcPts val="800"/>
              </a:spcBef>
              <a:spcAft>
                <a:spcPts val="0"/>
              </a:spcAft>
              <a:buSzPts val="900"/>
              <a:buNone/>
            </a:pPr>
            <a:endParaRPr sz="900"/>
          </a:p>
          <a:p>
            <a:pPr marL="0" lvl="0" indent="0" algn="l" rtl="0">
              <a:lnSpc>
                <a:spcPct val="90000"/>
              </a:lnSpc>
              <a:spcBef>
                <a:spcPts val="800"/>
              </a:spcBef>
              <a:spcAft>
                <a:spcPts val="0"/>
              </a:spcAft>
              <a:buSzPts val="2100"/>
              <a:buNone/>
            </a:pPr>
            <a:r>
              <a:rPr lang="en" sz="2100">
                <a:solidFill>
                  <a:srgbClr val="000000"/>
                </a:solidFill>
                <a:latin typeface="Calibri"/>
                <a:ea typeface="Calibri"/>
                <a:cs typeface="Calibri"/>
                <a:sym typeface="Calibri"/>
              </a:rPr>
              <a:t>Designing the Ask:</a:t>
            </a:r>
            <a:endParaRPr sz="1100"/>
          </a:p>
          <a:p>
            <a:pPr marL="177800" lvl="0" indent="-171450" algn="l" rtl="0">
              <a:lnSpc>
                <a:spcPct val="90000"/>
              </a:lnSpc>
              <a:spcBef>
                <a:spcPts val="800"/>
              </a:spcBef>
              <a:spcAft>
                <a:spcPts val="0"/>
              </a:spcAft>
              <a:buSzPts val="2100"/>
              <a:buChar char="•"/>
            </a:pPr>
            <a:r>
              <a:rPr lang="en" sz="2100">
                <a:solidFill>
                  <a:srgbClr val="000000"/>
                </a:solidFill>
                <a:latin typeface="Calibri"/>
                <a:ea typeface="Calibri"/>
                <a:cs typeface="Calibri"/>
                <a:sym typeface="Calibri"/>
              </a:rPr>
              <a:t>Where will the ask occur?</a:t>
            </a:r>
            <a:endParaRPr sz="1100"/>
          </a:p>
          <a:p>
            <a:pPr marL="177800" lvl="0" indent="-171450" algn="l" rtl="0">
              <a:lnSpc>
                <a:spcPct val="90000"/>
              </a:lnSpc>
              <a:spcBef>
                <a:spcPts val="800"/>
              </a:spcBef>
              <a:spcAft>
                <a:spcPts val="0"/>
              </a:spcAft>
              <a:buSzPts val="2100"/>
              <a:buChar char="•"/>
            </a:pPr>
            <a:r>
              <a:rPr lang="en" sz="2100">
                <a:solidFill>
                  <a:srgbClr val="000000"/>
                </a:solidFill>
                <a:latin typeface="Calibri"/>
                <a:ea typeface="Calibri"/>
                <a:cs typeface="Calibri"/>
                <a:sym typeface="Calibri"/>
              </a:rPr>
              <a:t>Who will do the ask?</a:t>
            </a:r>
            <a:endParaRPr/>
          </a:p>
        </p:txBody>
      </p:sp>
      <p:pic>
        <p:nvPicPr>
          <p:cNvPr id="554" name="Google Shape;554;p84" descr="Shape 454"/>
          <p:cNvPicPr preferRelativeResize="0"/>
          <p:nvPr/>
        </p:nvPicPr>
        <p:blipFill rotWithShape="1">
          <a:blip r:embed="rId3">
            <a:alphaModFix/>
          </a:blip>
          <a:srcRect/>
          <a:stretch/>
        </p:blipFill>
        <p:spPr>
          <a:xfrm>
            <a:off x="4330384" y="1607133"/>
            <a:ext cx="514351" cy="514351"/>
          </a:xfrm>
          <a:prstGeom prst="rect">
            <a:avLst/>
          </a:prstGeom>
          <a:noFill/>
          <a:ln>
            <a:noFill/>
          </a:ln>
        </p:spPr>
      </p:pic>
      <p:pic>
        <p:nvPicPr>
          <p:cNvPr id="555" name="Google Shape;555;p84" descr="Shape 45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556" name="Google Shape;556;p8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8 Step Process: Step 5</a:t>
            </a:r>
            <a:endParaRPr/>
          </a:p>
        </p:txBody>
      </p:sp>
      <p:sp>
        <p:nvSpPr>
          <p:cNvPr id="557" name="Google Shape;557;p8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5"/>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85"/>
          <p:cNvSpPr txBox="1">
            <a:spLocks noGrp="1"/>
          </p:cNvSpPr>
          <p:nvPr>
            <p:ph type="body" idx="1"/>
          </p:nvPr>
        </p:nvSpPr>
        <p:spPr>
          <a:xfrm>
            <a:off x="628650" y="1674018"/>
            <a:ext cx="8368801" cy="3263401"/>
          </a:xfrm>
          <a:prstGeom prst="rect">
            <a:avLst/>
          </a:prstGeom>
          <a:noFill/>
          <a:ln>
            <a:noFill/>
          </a:ln>
        </p:spPr>
        <p:txBody>
          <a:bodyPr spcFirstLastPara="1" wrap="square" lIns="34275" tIns="34275" rIns="34275" bIns="34275" anchor="t" anchorCtr="0">
            <a:normAutofit/>
          </a:bodyPr>
          <a:lstStyle/>
          <a:p>
            <a:pPr marL="0" lvl="0" indent="0" algn="l" rtl="0">
              <a:lnSpc>
                <a:spcPct val="150000"/>
              </a:lnSpc>
              <a:spcBef>
                <a:spcPts val="0"/>
              </a:spcBef>
              <a:spcAft>
                <a:spcPts val="0"/>
              </a:spcAft>
              <a:buSzPts val="2300"/>
              <a:buNone/>
            </a:pPr>
            <a:r>
              <a:rPr lang="en" sz="2300"/>
              <a:t>Acknowledgement and Follow-up</a:t>
            </a:r>
            <a:r>
              <a:rPr lang="en"/>
              <a:t>     </a:t>
            </a:r>
            <a:r>
              <a:rPr lang="en" sz="2300"/>
              <a:t>    + Administration</a:t>
            </a:r>
            <a:endParaRPr/>
          </a:p>
          <a:p>
            <a:pPr marL="0" lvl="0" indent="0" algn="l" rtl="0">
              <a:lnSpc>
                <a:spcPct val="150000"/>
              </a:lnSpc>
              <a:spcBef>
                <a:spcPts val="800"/>
              </a:spcBef>
              <a:spcAft>
                <a:spcPts val="0"/>
              </a:spcAft>
              <a:buSzPts val="2100"/>
              <a:buNone/>
            </a:pPr>
            <a:r>
              <a:rPr lang="en" sz="2100">
                <a:solidFill>
                  <a:srgbClr val="000000"/>
                </a:solidFill>
                <a:latin typeface="Calibri"/>
                <a:ea typeface="Calibri"/>
                <a:cs typeface="Calibri"/>
                <a:sym typeface="Calibri"/>
              </a:rPr>
              <a:t>How will you thank the donor?</a:t>
            </a:r>
            <a:endParaRPr/>
          </a:p>
          <a:p>
            <a:pPr marL="0" lvl="0" indent="0" algn="l" rtl="0">
              <a:lnSpc>
                <a:spcPct val="150000"/>
              </a:lnSpc>
              <a:spcBef>
                <a:spcPts val="800"/>
              </a:spcBef>
              <a:spcAft>
                <a:spcPts val="0"/>
              </a:spcAft>
              <a:buSzPts val="2100"/>
              <a:buNone/>
            </a:pPr>
            <a:r>
              <a:rPr lang="en" sz="2100">
                <a:solidFill>
                  <a:srgbClr val="000000"/>
                </a:solidFill>
                <a:latin typeface="Calibri"/>
                <a:ea typeface="Calibri"/>
                <a:cs typeface="Calibri"/>
                <a:sym typeface="Calibri"/>
              </a:rPr>
              <a:t>Ideas:</a:t>
            </a:r>
            <a:endParaRPr/>
          </a:p>
        </p:txBody>
      </p:sp>
      <p:pic>
        <p:nvPicPr>
          <p:cNvPr id="564" name="Google Shape;564;p85" descr="Shape 464"/>
          <p:cNvPicPr preferRelativeResize="0"/>
          <p:nvPr/>
        </p:nvPicPr>
        <p:blipFill rotWithShape="1">
          <a:blip r:embed="rId3">
            <a:alphaModFix/>
          </a:blip>
          <a:srcRect/>
          <a:stretch/>
        </p:blipFill>
        <p:spPr>
          <a:xfrm>
            <a:off x="4679845" y="1645873"/>
            <a:ext cx="419066" cy="419066"/>
          </a:xfrm>
          <a:prstGeom prst="rect">
            <a:avLst/>
          </a:prstGeom>
          <a:noFill/>
          <a:ln>
            <a:noFill/>
          </a:ln>
        </p:spPr>
      </p:pic>
      <p:grpSp>
        <p:nvGrpSpPr>
          <p:cNvPr id="565" name="Google Shape;565;p85"/>
          <p:cNvGrpSpPr/>
          <p:nvPr/>
        </p:nvGrpSpPr>
        <p:grpSpPr>
          <a:xfrm>
            <a:off x="673376" y="3209905"/>
            <a:ext cx="7089144" cy="1206981"/>
            <a:chOff x="0" y="0"/>
            <a:chExt cx="7089143" cy="1206980"/>
          </a:xfrm>
        </p:grpSpPr>
        <p:sp>
          <p:nvSpPr>
            <p:cNvPr id="566" name="Google Shape;566;p85"/>
            <p:cNvSpPr txBox="1"/>
            <p:nvPr/>
          </p:nvSpPr>
          <p:spPr>
            <a:xfrm>
              <a:off x="0" y="0"/>
              <a:ext cx="3903525" cy="1059151"/>
            </a:xfrm>
            <a:prstGeom prst="rect">
              <a:avLst/>
            </a:prstGeom>
            <a:noFill/>
            <a:ln>
              <a:noFill/>
            </a:ln>
          </p:spPr>
          <p:txBody>
            <a:bodyPr spcFirstLastPara="1" wrap="square" lIns="34275" tIns="34275" rIns="34275" bIns="34275" anchor="t" anchorCtr="0">
              <a:spAutoFit/>
            </a:bodyPr>
            <a:lstStyle/>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Phone calls</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Hand-written notes</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Email or mail newsletters</a:t>
              </a:r>
              <a:endParaRPr sz="1400" b="0" i="0" u="none" strike="noStrike" cap="none">
                <a:solidFill>
                  <a:srgbClr val="000000"/>
                </a:solidFill>
                <a:latin typeface="Arial"/>
                <a:ea typeface="Arial"/>
                <a:cs typeface="Arial"/>
                <a:sym typeface="Arial"/>
              </a:endParaRPr>
            </a:p>
          </p:txBody>
        </p:sp>
        <p:sp>
          <p:nvSpPr>
            <p:cNvPr id="567" name="Google Shape;567;p85"/>
            <p:cNvSpPr txBox="1"/>
            <p:nvPr/>
          </p:nvSpPr>
          <p:spPr>
            <a:xfrm>
              <a:off x="3446393" y="0"/>
              <a:ext cx="3642750" cy="1206980"/>
            </a:xfrm>
            <a:prstGeom prst="rect">
              <a:avLst/>
            </a:prstGeom>
            <a:noFill/>
            <a:ln>
              <a:noFill/>
            </a:ln>
          </p:spPr>
          <p:txBody>
            <a:bodyPr spcFirstLastPara="1" wrap="square" lIns="34275" tIns="34275" rIns="34275" bIns="34275" anchor="t" anchorCtr="0">
              <a:spAutoFit/>
            </a:bodyPr>
            <a:lstStyle/>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Videos and photographs</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Appreciation events</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Annual reports</a:t>
              </a:r>
              <a:endParaRPr sz="1100" b="0" i="0" u="none" strike="noStrike" cap="none">
                <a:solidFill>
                  <a:srgbClr val="000000"/>
                </a:solidFill>
                <a:latin typeface="Arial"/>
                <a:ea typeface="Arial"/>
                <a:cs typeface="Arial"/>
                <a:sym typeface="Arial"/>
              </a:endParaRPr>
            </a:p>
          </p:txBody>
        </p:sp>
      </p:grpSp>
      <p:pic>
        <p:nvPicPr>
          <p:cNvPr id="568" name="Google Shape;568;p85" descr="Shape 468"/>
          <p:cNvPicPr preferRelativeResize="0"/>
          <p:nvPr/>
        </p:nvPicPr>
        <p:blipFill rotWithShape="1">
          <a:blip r:embed="rId4">
            <a:alphaModFix/>
          </a:blip>
          <a:srcRect/>
          <a:stretch/>
        </p:blipFill>
        <p:spPr>
          <a:xfrm>
            <a:off x="7145681" y="1598213"/>
            <a:ext cx="514351" cy="514351"/>
          </a:xfrm>
          <a:prstGeom prst="rect">
            <a:avLst/>
          </a:prstGeom>
          <a:noFill/>
          <a:ln>
            <a:noFill/>
          </a:ln>
        </p:spPr>
      </p:pic>
      <p:pic>
        <p:nvPicPr>
          <p:cNvPr id="569" name="Google Shape;569;p85" descr="Shape 471"/>
          <p:cNvPicPr preferRelativeResize="0"/>
          <p:nvPr/>
        </p:nvPicPr>
        <p:blipFill rotWithShape="1">
          <a:blip r:embed="rId5">
            <a:alphaModFix/>
          </a:blip>
          <a:srcRect/>
          <a:stretch/>
        </p:blipFill>
        <p:spPr>
          <a:xfrm>
            <a:off x="8022159" y="68368"/>
            <a:ext cx="1051729" cy="1104949"/>
          </a:xfrm>
          <a:prstGeom prst="rect">
            <a:avLst/>
          </a:prstGeom>
          <a:noFill/>
          <a:ln>
            <a:noFill/>
          </a:ln>
        </p:spPr>
      </p:pic>
      <p:sp>
        <p:nvSpPr>
          <p:cNvPr id="570" name="Google Shape;570;p8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8 Step Process: Steps 6 &amp; 7</a:t>
            </a:r>
            <a:endParaRPr/>
          </a:p>
        </p:txBody>
      </p:sp>
      <p:sp>
        <p:nvSpPr>
          <p:cNvPr id="571" name="Google Shape;571;p8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6"/>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6"/>
          <p:cNvSpPr txBox="1">
            <a:spLocks noGrp="1"/>
          </p:cNvSpPr>
          <p:nvPr>
            <p:ph type="body" idx="1"/>
          </p:nvPr>
        </p:nvSpPr>
        <p:spPr>
          <a:xfrm>
            <a:off x="628650" y="1674018"/>
            <a:ext cx="7886700" cy="3263401"/>
          </a:xfrm>
          <a:prstGeom prst="rect">
            <a:avLst/>
          </a:prstGeom>
          <a:noFill/>
          <a:ln>
            <a:noFill/>
          </a:ln>
        </p:spPr>
        <p:txBody>
          <a:bodyPr spcFirstLastPara="1" wrap="square" lIns="34275" tIns="34275" rIns="34275" bIns="34275" anchor="t" anchorCtr="0">
            <a:normAutofit/>
          </a:bodyPr>
          <a:lstStyle/>
          <a:p>
            <a:pPr marL="0" lvl="0" indent="0" algn="l" rtl="0">
              <a:lnSpc>
                <a:spcPct val="90000"/>
              </a:lnSpc>
              <a:spcBef>
                <a:spcPts val="0"/>
              </a:spcBef>
              <a:spcAft>
                <a:spcPts val="0"/>
              </a:spcAft>
              <a:buSzPts val="2500"/>
              <a:buNone/>
            </a:pPr>
            <a:r>
              <a:rPr lang="en" sz="2500"/>
              <a:t>Renewal</a:t>
            </a:r>
            <a:endParaRPr/>
          </a:p>
          <a:p>
            <a:pPr marL="0" lvl="0" indent="0" algn="l" rtl="0">
              <a:lnSpc>
                <a:spcPct val="90000"/>
              </a:lnSpc>
              <a:spcBef>
                <a:spcPts val="800"/>
              </a:spcBef>
              <a:spcAft>
                <a:spcPts val="0"/>
              </a:spcAft>
              <a:buSzPts val="2500"/>
              <a:buNone/>
            </a:pPr>
            <a:endParaRPr sz="2500"/>
          </a:p>
          <a:p>
            <a:pPr marL="0" lvl="0" indent="0" algn="l" rtl="0">
              <a:lnSpc>
                <a:spcPct val="90000"/>
              </a:lnSpc>
              <a:spcBef>
                <a:spcPts val="800"/>
              </a:spcBef>
              <a:spcAft>
                <a:spcPts val="0"/>
              </a:spcAft>
              <a:buSzPts val="2100"/>
              <a:buNone/>
            </a:pPr>
            <a:r>
              <a:rPr lang="en" sz="2100">
                <a:solidFill>
                  <a:srgbClr val="000000"/>
                </a:solidFill>
                <a:latin typeface="Calibri"/>
                <a:ea typeface="Calibri"/>
                <a:cs typeface="Calibri"/>
                <a:sym typeface="Calibri"/>
              </a:rPr>
              <a:t>Beginning again from the beginning… </a:t>
            </a:r>
            <a:endParaRPr sz="1100"/>
          </a:p>
          <a:p>
            <a:pPr marL="457200" lvl="0" indent="-361950" algn="l" rtl="0">
              <a:lnSpc>
                <a:spcPct val="90000"/>
              </a:lnSpc>
              <a:spcBef>
                <a:spcPts val="800"/>
              </a:spcBef>
              <a:spcAft>
                <a:spcPts val="0"/>
              </a:spcAft>
              <a:buSzPts val="2100"/>
              <a:buFont typeface="Calibri"/>
              <a:buChar char="•"/>
            </a:pPr>
            <a:r>
              <a:rPr lang="en" sz="2100">
                <a:solidFill>
                  <a:srgbClr val="000000"/>
                </a:solidFill>
                <a:latin typeface="Calibri"/>
                <a:ea typeface="Calibri"/>
                <a:cs typeface="Calibri"/>
                <a:sym typeface="Calibri"/>
              </a:rPr>
              <a:t>When should you ask a donor to give again?</a:t>
            </a:r>
            <a:endParaRPr sz="1100"/>
          </a:p>
          <a:p>
            <a:pPr marL="457200" lvl="0" indent="-361950" algn="l" rtl="0">
              <a:lnSpc>
                <a:spcPct val="90000"/>
              </a:lnSpc>
              <a:spcBef>
                <a:spcPts val="0"/>
              </a:spcBef>
              <a:spcAft>
                <a:spcPts val="0"/>
              </a:spcAft>
              <a:buSzPts val="2100"/>
              <a:buFont typeface="Calibri"/>
              <a:buChar char="•"/>
            </a:pPr>
            <a:r>
              <a:rPr lang="en" sz="2100">
                <a:solidFill>
                  <a:srgbClr val="000000"/>
                </a:solidFill>
                <a:latin typeface="Calibri"/>
                <a:ea typeface="Calibri"/>
                <a:cs typeface="Calibri"/>
                <a:sym typeface="Calibri"/>
              </a:rPr>
              <a:t>Hint: It depends!</a:t>
            </a:r>
            <a:endParaRPr/>
          </a:p>
        </p:txBody>
      </p:sp>
      <p:pic>
        <p:nvPicPr>
          <p:cNvPr id="578" name="Google Shape;578;p86" descr="Shape 478"/>
          <p:cNvPicPr preferRelativeResize="0"/>
          <p:nvPr/>
        </p:nvPicPr>
        <p:blipFill rotWithShape="1">
          <a:blip r:embed="rId3">
            <a:alphaModFix/>
          </a:blip>
          <a:srcRect/>
          <a:stretch/>
        </p:blipFill>
        <p:spPr>
          <a:xfrm>
            <a:off x="1886777" y="1649016"/>
            <a:ext cx="514351" cy="514351"/>
          </a:xfrm>
          <a:prstGeom prst="rect">
            <a:avLst/>
          </a:prstGeom>
          <a:noFill/>
          <a:ln>
            <a:noFill/>
          </a:ln>
        </p:spPr>
      </p:pic>
      <p:pic>
        <p:nvPicPr>
          <p:cNvPr id="579" name="Google Shape;579;p86" descr="Shape 480"/>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580" name="Google Shape;580;p8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8 Step Process: Step 8</a:t>
            </a:r>
            <a:endParaRPr/>
          </a:p>
        </p:txBody>
      </p:sp>
      <p:sp>
        <p:nvSpPr>
          <p:cNvPr id="581" name="Google Shape;581;p8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7"/>
          <p:cNvSpPr txBox="1"/>
          <p:nvPr/>
        </p:nvSpPr>
        <p:spPr>
          <a:xfrm>
            <a:off x="1258289" y="198894"/>
            <a:ext cx="7838401" cy="439420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800"/>
              <a:buFont typeface="Arial"/>
              <a:buNone/>
            </a:pPr>
            <a:endParaRPr sz="2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A baby boomer couple who has been at the church for 25 years is a major giver in the community; specifically, to organizations like the YMCA, the Boys &amp; Girls Club, and the local community choir. They give an average gift of about $2,500 and haven’t increased their gift in 10 years. You are in the middle of a capital campaign. This couple has not participated in the feasibility study. You would like to ask them to contribute to this campaign that would fund multiple projects in the parish. What do you do and how do you ask?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Calibri"/>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This capital campaign includes: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refurbishing the bell tower,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bringing the kitchen up to code to improve an existing feeding ministry and enhance hospitality,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Endowing a position for children, youth, &amp; family.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Calibri"/>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Preparation: </a:t>
            </a:r>
            <a:br>
              <a:rPr lang="en" sz="1300" b="0" i="0" u="none" strike="noStrike" cap="none">
                <a:solidFill>
                  <a:srgbClr val="000000"/>
                </a:solidFill>
                <a:latin typeface="Calibri"/>
                <a:ea typeface="Calibri"/>
                <a:cs typeface="Calibri"/>
                <a:sym typeface="Calibri"/>
              </a:rPr>
            </a:br>
            <a:r>
              <a:rPr lang="en" sz="1300" b="0" i="0" u="none" strike="noStrike" cap="none">
                <a:solidFill>
                  <a:srgbClr val="000000"/>
                </a:solidFill>
                <a:latin typeface="Calibri"/>
                <a:ea typeface="Calibri"/>
                <a:cs typeface="Calibri"/>
                <a:sym typeface="Calibri"/>
              </a:rPr>
              <a:t>How do you go about asking?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Calibri"/>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Role Play: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One of you is the asker, the other is the donor</a:t>
            </a:r>
            <a:br>
              <a:rPr lang="en" sz="13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Calibri"/>
              <a:buNone/>
            </a:pPr>
            <a:r>
              <a:rPr lang="en" sz="1300" b="0" i="0" u="none" strike="noStrike" cap="none">
                <a:solidFill>
                  <a:srgbClr val="000000"/>
                </a:solidFill>
                <a:latin typeface="Calibri"/>
                <a:ea typeface="Calibri"/>
                <a:cs typeface="Calibri"/>
                <a:sym typeface="Calibri"/>
              </a:rPr>
              <a:t>And…Action! </a:t>
            </a:r>
            <a:endParaRPr sz="1400" b="0" i="0" u="none" strike="noStrike" cap="none">
              <a:solidFill>
                <a:srgbClr val="000000"/>
              </a:solidFill>
              <a:latin typeface="Arial"/>
              <a:ea typeface="Arial"/>
              <a:cs typeface="Arial"/>
              <a:sym typeface="Arial"/>
            </a:endParaRPr>
          </a:p>
        </p:txBody>
      </p:sp>
      <p:sp>
        <p:nvSpPr>
          <p:cNvPr id="587" name="Google Shape;587;p87"/>
          <p:cNvSpPr txBox="1"/>
          <p:nvPr/>
        </p:nvSpPr>
        <p:spPr>
          <a:xfrm>
            <a:off x="1317587" y="313569"/>
            <a:ext cx="7533900" cy="4875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Scenario: “Make the Ask” Activity</a:t>
            </a:r>
            <a:endParaRPr sz="2500" b="1" i="0" u="none" strike="noStrike" cap="none">
              <a:solidFill>
                <a:srgbClr val="C00000"/>
              </a:solidFill>
              <a:latin typeface="Arial"/>
              <a:ea typeface="Arial"/>
              <a:cs typeface="Arial"/>
              <a:sym typeface="Arial"/>
            </a:endParaRPr>
          </a:p>
        </p:txBody>
      </p:sp>
      <p:pic>
        <p:nvPicPr>
          <p:cNvPr id="588" name="Google Shape;588;p87" descr="Shape 493"/>
          <p:cNvPicPr preferRelativeResize="0"/>
          <p:nvPr/>
        </p:nvPicPr>
        <p:blipFill rotWithShape="1">
          <a:blip r:embed="rId3">
            <a:alphaModFix/>
          </a:blip>
          <a:srcRect/>
          <a:stretch/>
        </p:blipFill>
        <p:spPr>
          <a:xfrm>
            <a:off x="207663" y="313569"/>
            <a:ext cx="924586" cy="897951"/>
          </a:xfrm>
          <a:prstGeom prst="rect">
            <a:avLst/>
          </a:prstGeom>
          <a:noFill/>
          <a:ln>
            <a:noFill/>
          </a:ln>
        </p:spPr>
      </p:pic>
      <p:sp>
        <p:nvSpPr>
          <p:cNvPr id="589" name="Google Shape;589;p8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8"/>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8"/>
          <p:cNvSpPr txBox="1"/>
          <p:nvPr/>
        </p:nvSpPr>
        <p:spPr>
          <a:xfrm>
            <a:off x="387212" y="1504669"/>
            <a:ext cx="8369700" cy="22473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“Make the Ask” Activity Reflection: Self Assess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endParaRPr sz="1200" b="0" i="0" u="none" strike="noStrike" cap="none">
              <a:solidFill>
                <a:srgbClr val="000000"/>
              </a:solidFill>
              <a:latin typeface="Fira Sans"/>
              <a:ea typeface="Fira Sans"/>
              <a:cs typeface="Fira Sans"/>
              <a:sym typeface="Fira Sans"/>
            </a:endParaRPr>
          </a:p>
          <a:p>
            <a:pPr marL="180472" marR="0" lvl="0" indent="-180472" algn="l" rtl="0">
              <a:lnSpc>
                <a:spcPct val="15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How did it go?</a:t>
            </a:r>
            <a:endParaRPr sz="1400" b="0" i="0" u="none" strike="noStrike" cap="none">
              <a:solidFill>
                <a:srgbClr val="000000"/>
              </a:solidFill>
              <a:latin typeface="Arial"/>
              <a:ea typeface="Arial"/>
              <a:cs typeface="Arial"/>
              <a:sym typeface="Arial"/>
            </a:endParaRPr>
          </a:p>
          <a:p>
            <a:pPr marL="180472" marR="0" lvl="0" indent="-180472" algn="l" rtl="0">
              <a:lnSpc>
                <a:spcPct val="15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What was challenging about being the “ASKER”?</a:t>
            </a:r>
            <a:endParaRPr sz="1400" b="0" i="0" u="none" strike="noStrike" cap="none">
              <a:solidFill>
                <a:srgbClr val="000000"/>
              </a:solidFill>
              <a:latin typeface="Arial"/>
              <a:ea typeface="Arial"/>
              <a:cs typeface="Arial"/>
              <a:sym typeface="Arial"/>
            </a:endParaRPr>
          </a:p>
          <a:p>
            <a:pPr marL="180472" marR="0" lvl="0" indent="-180472" algn="l" rtl="0">
              <a:lnSpc>
                <a:spcPct val="15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What was challenging about being the “DONOR”?</a:t>
            </a:r>
            <a:endParaRPr sz="1400" b="0" i="0" u="none" strike="noStrike" cap="none">
              <a:solidFill>
                <a:srgbClr val="000000"/>
              </a:solidFill>
              <a:latin typeface="Arial"/>
              <a:ea typeface="Arial"/>
              <a:cs typeface="Arial"/>
              <a:sym typeface="Arial"/>
            </a:endParaRPr>
          </a:p>
          <a:p>
            <a:pPr marL="180472" marR="0" lvl="0" indent="-180472" algn="l" rtl="0">
              <a:lnSpc>
                <a:spcPct val="15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What was the most fun or satisfying part of the process?</a:t>
            </a:r>
            <a:endParaRPr sz="1400" b="0" i="0" u="none" strike="noStrike" cap="none">
              <a:solidFill>
                <a:srgbClr val="000000"/>
              </a:solidFill>
              <a:latin typeface="Arial"/>
              <a:ea typeface="Arial"/>
              <a:cs typeface="Arial"/>
              <a:sym typeface="Arial"/>
            </a:endParaRPr>
          </a:p>
        </p:txBody>
      </p:sp>
      <p:pic>
        <p:nvPicPr>
          <p:cNvPr id="596" name="Google Shape;596;p88" descr="Shape 500"/>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597" name="Google Shape;597;p88"/>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Make the Ask</a:t>
            </a:r>
            <a:endParaRPr/>
          </a:p>
        </p:txBody>
      </p:sp>
      <p:sp>
        <p:nvSpPr>
          <p:cNvPr id="598" name="Google Shape;598;p8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9"/>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89"/>
          <p:cNvSpPr txBox="1"/>
          <p:nvPr/>
        </p:nvSpPr>
        <p:spPr>
          <a:xfrm>
            <a:off x="387212" y="1504669"/>
            <a:ext cx="8369700" cy="27117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C00000"/>
              </a:buClr>
              <a:buSzPts val="2500"/>
              <a:buFont typeface="Fira Sans SemiBold"/>
              <a:buNone/>
            </a:pPr>
            <a:r>
              <a:rPr lang="en" sz="2500" b="0" i="0" u="none" strike="noStrike" cap="none">
                <a:solidFill>
                  <a:srgbClr val="C00000"/>
                </a:solidFill>
                <a:latin typeface="Fira Sans SemiBold"/>
                <a:ea typeface="Fira Sans SemiBold"/>
                <a:cs typeface="Fira Sans SemiBold"/>
                <a:sym typeface="Fira Sans SemiBold"/>
              </a:rPr>
              <a:t>A Few Reminders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200"/>
              <a:buFont typeface="Arial"/>
              <a:buNone/>
            </a:pPr>
            <a:endParaRPr sz="1200" b="0" i="0" u="none" strike="noStrike" cap="none">
              <a:solidFill>
                <a:srgbClr val="000000"/>
              </a:solidFill>
              <a:latin typeface="Fira Sans"/>
              <a:ea typeface="Fira Sans"/>
              <a:cs typeface="Fira Sans"/>
              <a:sym typeface="Fira Sans"/>
            </a:endParaRPr>
          </a:p>
          <a:p>
            <a:pPr marL="173736" marR="0" lvl="0" indent="-173736" algn="l" rtl="0">
              <a:lnSpc>
                <a:spcPct val="100000"/>
              </a:lnSpc>
              <a:spcBef>
                <a:spcPts val="0"/>
              </a:spcBef>
              <a:spcAft>
                <a:spcPts val="0"/>
              </a:spcAft>
              <a:buClr>
                <a:srgbClr val="000000"/>
              </a:buClr>
              <a:buSzPts val="1300"/>
              <a:buFont typeface="Fira Sans Medium"/>
              <a:buNone/>
            </a:pPr>
            <a:r>
              <a:rPr lang="en" sz="1300" b="0" i="0" u="none" strike="noStrike" cap="none">
                <a:solidFill>
                  <a:srgbClr val="000000"/>
                </a:solidFill>
                <a:latin typeface="Fira Sans Medium"/>
                <a:ea typeface="Fira Sans Medium"/>
                <a:cs typeface="Fira Sans Medium"/>
                <a:sym typeface="Fira Sans Medium"/>
              </a:rPr>
              <a:t>Spirituality of Fundraising</a:t>
            </a:r>
            <a:r>
              <a:rPr lang="en" sz="1300" b="0" i="0" u="none" strike="noStrike" cap="none">
                <a:solidFill>
                  <a:srgbClr val="000000"/>
                </a:solidFill>
                <a:latin typeface="Fira Sans"/>
                <a:ea typeface="Fira Sans"/>
                <a:cs typeface="Fira Sans"/>
                <a:sym typeface="Fira Sans"/>
              </a:rPr>
              <a:t> </a:t>
            </a:r>
            <a:endParaRPr sz="1400" b="0" i="0" u="none" strike="noStrike" cap="none">
              <a:solidFill>
                <a:srgbClr val="000000"/>
              </a:solidFill>
              <a:latin typeface="Fira Sans"/>
              <a:ea typeface="Fira Sans"/>
              <a:cs typeface="Fira Sans"/>
              <a:sym typeface="Fira Sans"/>
            </a:endParaRPr>
          </a:p>
          <a:p>
            <a:pPr marL="426719" marR="0" lvl="1" indent="-147319" algn="l" rtl="0">
              <a:lnSpc>
                <a:spcPct val="100000"/>
              </a:lnSpc>
              <a:spcBef>
                <a:spcPts val="0"/>
              </a:spcBef>
              <a:spcAft>
                <a:spcPts val="0"/>
              </a:spcAft>
              <a:buClr>
                <a:srgbClr val="000000"/>
              </a:buClr>
              <a:buSzPts val="1300"/>
              <a:buFont typeface="Fira Sans"/>
              <a:buChar char="•"/>
            </a:pPr>
            <a:r>
              <a:rPr lang="en" sz="1300" b="0" i="0" u="none" strike="noStrike" cap="none">
                <a:solidFill>
                  <a:srgbClr val="000000"/>
                </a:solidFill>
                <a:latin typeface="Fira Sans"/>
                <a:ea typeface="Fira Sans"/>
                <a:cs typeface="Fira Sans"/>
                <a:sym typeface="Fira Sans"/>
              </a:rPr>
              <a:t>For the Donor: Making a Major Gift offers donors an opportunity to draw deeper into the faith community and what they see as their part in building the Kingdom; their vision of being an "instrument of God's peace.”</a:t>
            </a:r>
            <a:endParaRPr sz="1400" b="0" i="0" u="none" strike="noStrike" cap="none">
              <a:solidFill>
                <a:srgbClr val="000000"/>
              </a:solidFill>
              <a:latin typeface="Arial"/>
              <a:ea typeface="Arial"/>
              <a:cs typeface="Arial"/>
              <a:sym typeface="Arial"/>
            </a:endParaRPr>
          </a:p>
          <a:p>
            <a:pPr marL="426719" marR="0" lvl="1" indent="-147319" algn="l" rtl="0">
              <a:lnSpc>
                <a:spcPct val="100000"/>
              </a:lnSpc>
              <a:spcBef>
                <a:spcPts val="0"/>
              </a:spcBef>
              <a:spcAft>
                <a:spcPts val="0"/>
              </a:spcAft>
              <a:buClr>
                <a:srgbClr val="000000"/>
              </a:buClr>
              <a:buSzPts val="1300"/>
              <a:buFont typeface="Fira Sans"/>
              <a:buChar char="•"/>
            </a:pPr>
            <a:r>
              <a:rPr lang="en" sz="1300" b="0" i="0" u="none" strike="noStrike" cap="none">
                <a:solidFill>
                  <a:srgbClr val="000000"/>
                </a:solidFill>
                <a:latin typeface="Fira Sans"/>
                <a:ea typeface="Fira Sans"/>
                <a:cs typeface="Fira Sans"/>
                <a:sym typeface="Fira Sans"/>
              </a:rPr>
              <a:t>For the Asker: Asking for a Major Gift allows the “asker” to use his/her gifts and passions to grow God’s work in this world.</a:t>
            </a:r>
            <a:endParaRPr sz="1400" b="0" i="0" u="none" strike="noStrike" cap="none">
              <a:solidFill>
                <a:srgbClr val="000000"/>
              </a:solidFill>
              <a:latin typeface="Arial"/>
              <a:ea typeface="Arial"/>
              <a:cs typeface="Arial"/>
              <a:sym typeface="Arial"/>
            </a:endParaRPr>
          </a:p>
          <a:p>
            <a:pPr marL="50292" marR="0" lvl="0" indent="36576"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Fira Sans"/>
              <a:ea typeface="Fira Sans"/>
              <a:cs typeface="Fira Sans"/>
              <a:sym typeface="Fira Sans"/>
            </a:endParaRPr>
          </a:p>
          <a:p>
            <a:pPr marL="173736" marR="0" lvl="0" indent="-173736" algn="l" rtl="0">
              <a:lnSpc>
                <a:spcPct val="100000"/>
              </a:lnSpc>
              <a:spcBef>
                <a:spcPts val="0"/>
              </a:spcBef>
              <a:spcAft>
                <a:spcPts val="0"/>
              </a:spcAft>
              <a:buClr>
                <a:srgbClr val="000000"/>
              </a:buClr>
              <a:buSzPts val="1300"/>
              <a:buFont typeface="Fira Sans Medium"/>
              <a:buNone/>
            </a:pPr>
            <a:r>
              <a:rPr lang="en" sz="1300" b="0" i="0" u="none" strike="noStrike" cap="none">
                <a:solidFill>
                  <a:srgbClr val="000000"/>
                </a:solidFill>
                <a:latin typeface="Fira Sans Medium"/>
                <a:ea typeface="Fira Sans Medium"/>
                <a:cs typeface="Fira Sans Medium"/>
                <a:sym typeface="Fira Sans Medium"/>
              </a:rPr>
              <a:t>Generative Mentality and Attitude of Gratitude</a:t>
            </a:r>
            <a:endParaRPr sz="1400" b="0" i="0" u="none" strike="noStrike" cap="none">
              <a:solidFill>
                <a:srgbClr val="000000"/>
              </a:solidFill>
              <a:latin typeface="Arial"/>
              <a:ea typeface="Arial"/>
              <a:cs typeface="Arial"/>
              <a:sym typeface="Arial"/>
            </a:endParaRPr>
          </a:p>
          <a:p>
            <a:pPr marL="426719" marR="0" lvl="1" indent="-147319" algn="l" rtl="0">
              <a:lnSpc>
                <a:spcPct val="100000"/>
              </a:lnSpc>
              <a:spcBef>
                <a:spcPts val="0"/>
              </a:spcBef>
              <a:spcAft>
                <a:spcPts val="0"/>
              </a:spcAft>
              <a:buClr>
                <a:srgbClr val="000000"/>
              </a:buClr>
              <a:buSzPts val="1300"/>
              <a:buFont typeface="Fira Sans"/>
              <a:buChar char="•"/>
            </a:pPr>
            <a:r>
              <a:rPr lang="en" sz="1300" b="0" i="0" u="none" strike="noStrike" cap="none">
                <a:solidFill>
                  <a:srgbClr val="000000"/>
                </a:solidFill>
                <a:latin typeface="Fira Sans"/>
                <a:ea typeface="Fira Sans"/>
                <a:cs typeface="Fira Sans"/>
                <a:sym typeface="Fira Sans"/>
              </a:rPr>
              <a:t>Being positive, hopeful, faithful, and grateful will always bring more success than attitudes that are negative, fearful, unfaithful, and ungrateful. See Christ in each other!</a:t>
            </a:r>
            <a:endParaRPr sz="1400" b="0" i="0" u="none" strike="noStrike" cap="none">
              <a:solidFill>
                <a:srgbClr val="000000"/>
              </a:solidFill>
              <a:latin typeface="Arial"/>
              <a:ea typeface="Arial"/>
              <a:cs typeface="Arial"/>
              <a:sym typeface="Arial"/>
            </a:endParaRPr>
          </a:p>
        </p:txBody>
      </p:sp>
      <p:pic>
        <p:nvPicPr>
          <p:cNvPr id="605" name="Google Shape;605;p89" descr="Shape 509"/>
          <p:cNvPicPr preferRelativeResize="0"/>
          <p:nvPr/>
        </p:nvPicPr>
        <p:blipFill rotWithShape="1">
          <a:blip r:embed="rId3">
            <a:alphaModFix/>
          </a:blip>
          <a:srcRect/>
          <a:stretch/>
        </p:blipFill>
        <p:spPr>
          <a:xfrm>
            <a:off x="8022159" y="68368"/>
            <a:ext cx="1051728" cy="1104949"/>
          </a:xfrm>
          <a:prstGeom prst="rect">
            <a:avLst/>
          </a:prstGeom>
          <a:noFill/>
          <a:ln>
            <a:noFill/>
          </a:ln>
        </p:spPr>
      </p:pic>
      <p:sp>
        <p:nvSpPr>
          <p:cNvPr id="606" name="Google Shape;606;p8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Make the Ask</a:t>
            </a:r>
            <a:endParaRPr/>
          </a:p>
        </p:txBody>
      </p:sp>
      <p:sp>
        <p:nvSpPr>
          <p:cNvPr id="607" name="Google Shape;607;p8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4"/>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54" descr="Shape 821"/>
          <p:cNvPicPr preferRelativeResize="0"/>
          <p:nvPr/>
        </p:nvPicPr>
        <p:blipFill rotWithShape="1">
          <a:blip r:embed="rId3">
            <a:alphaModFix/>
          </a:blip>
          <a:srcRect/>
          <a:stretch/>
        </p:blipFill>
        <p:spPr>
          <a:xfrm>
            <a:off x="8022159" y="68368"/>
            <a:ext cx="1053625" cy="1107072"/>
          </a:xfrm>
          <a:prstGeom prst="rect">
            <a:avLst/>
          </a:prstGeom>
          <a:noFill/>
          <a:ln>
            <a:noFill/>
          </a:ln>
        </p:spPr>
      </p:pic>
      <p:pic>
        <p:nvPicPr>
          <p:cNvPr id="235" name="Google Shape;235;p54" descr="Shape 822"/>
          <p:cNvPicPr preferRelativeResize="0"/>
          <p:nvPr/>
        </p:nvPicPr>
        <p:blipFill rotWithShape="1">
          <a:blip r:embed="rId4">
            <a:alphaModFix/>
          </a:blip>
          <a:srcRect/>
          <a:stretch/>
        </p:blipFill>
        <p:spPr>
          <a:xfrm>
            <a:off x="1968500" y="1790700"/>
            <a:ext cx="5207000" cy="1562100"/>
          </a:xfrm>
          <a:prstGeom prst="rect">
            <a:avLst/>
          </a:prstGeom>
          <a:noFill/>
          <a:ln>
            <a:noFill/>
          </a:ln>
        </p:spPr>
      </p:pic>
      <p:sp>
        <p:nvSpPr>
          <p:cNvPr id="236" name="Google Shape;236;p54"/>
          <p:cNvSpPr txBox="1">
            <a:spLocks noGrp="1"/>
          </p:cNvSpPr>
          <p:nvPr>
            <p:ph type="body" idx="1"/>
          </p:nvPr>
        </p:nvSpPr>
        <p:spPr>
          <a:xfrm>
            <a:off x="383945" y="3644636"/>
            <a:ext cx="8369573" cy="2341598"/>
          </a:xfrm>
          <a:prstGeom prst="rect">
            <a:avLst/>
          </a:prstGeom>
          <a:noFill/>
          <a:ln>
            <a:noFill/>
          </a:ln>
        </p:spPr>
        <p:txBody>
          <a:bodyPr spcFirstLastPara="1" wrap="square" lIns="45675" tIns="45675" rIns="45675" bIns="45675" anchor="t" anchorCtr="0">
            <a:normAutofit/>
          </a:bodyPr>
          <a:lstStyle/>
          <a:p>
            <a:pPr marL="0" marR="0" lvl="0" indent="0" algn="ctr" rtl="0">
              <a:lnSpc>
                <a:spcPct val="100000"/>
              </a:lnSpc>
              <a:spcBef>
                <a:spcPts val="0"/>
              </a:spcBef>
              <a:spcAft>
                <a:spcPts val="0"/>
              </a:spcAft>
              <a:buClr>
                <a:srgbClr val="585858"/>
              </a:buClr>
              <a:buSzPts val="3600"/>
              <a:buFont typeface="Arial"/>
              <a:buNone/>
            </a:pPr>
            <a:r>
              <a:rPr lang="en" sz="3600" b="0" i="0" u="sng" strike="noStrike" cap="none">
                <a:solidFill>
                  <a:schemeClr val="hlink"/>
                </a:solidFill>
                <a:latin typeface="Fira Sans"/>
                <a:ea typeface="Fira Sans"/>
                <a:cs typeface="Fira Sans"/>
                <a:sym typeface="Fira Sans"/>
                <a:hlinkClick r:id="rId5"/>
              </a:rPr>
              <a:t>facebook.com/groups/projectresource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90"/>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9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3200"/>
              <a:buFont typeface="Bitter"/>
              <a:buNone/>
            </a:pPr>
            <a:r>
              <a:rPr lang="en" sz="3200">
                <a:solidFill>
                  <a:srgbClr val="FFFFFF"/>
                </a:solidFill>
              </a:rPr>
              <a:t>Team Time</a:t>
            </a:r>
            <a:endParaRPr/>
          </a:p>
        </p:txBody>
      </p:sp>
      <p:pic>
        <p:nvPicPr>
          <p:cNvPr id="614" name="Google Shape;614;p90" descr="Shape 1018"/>
          <p:cNvPicPr preferRelativeResize="0"/>
          <p:nvPr/>
        </p:nvPicPr>
        <p:blipFill rotWithShape="1">
          <a:blip r:embed="rId3">
            <a:alphaModFix/>
          </a:blip>
          <a:srcRect/>
          <a:stretch/>
        </p:blipFill>
        <p:spPr>
          <a:xfrm>
            <a:off x="8022159" y="68368"/>
            <a:ext cx="1051728" cy="1104949"/>
          </a:xfrm>
          <a:prstGeom prst="rect">
            <a:avLst/>
          </a:prstGeom>
          <a:noFill/>
          <a:ln>
            <a:noFill/>
          </a:ln>
        </p:spPr>
      </p:pic>
      <p:pic>
        <p:nvPicPr>
          <p:cNvPr id="615" name="Google Shape;615;p90" descr="Shape 1020"/>
          <p:cNvPicPr preferRelativeResize="0"/>
          <p:nvPr/>
        </p:nvPicPr>
        <p:blipFill rotWithShape="1">
          <a:blip r:embed="rId4">
            <a:alphaModFix/>
          </a:blip>
          <a:srcRect t="9" b="18"/>
          <a:stretch/>
        </p:blipFill>
        <p:spPr>
          <a:xfrm>
            <a:off x="457202" y="1600051"/>
            <a:ext cx="741009" cy="719465"/>
          </a:xfrm>
          <a:prstGeom prst="rect">
            <a:avLst/>
          </a:prstGeom>
          <a:noFill/>
          <a:ln>
            <a:noFill/>
          </a:ln>
        </p:spPr>
      </p:pic>
      <p:sp>
        <p:nvSpPr>
          <p:cNvPr id="616" name="Google Shape;616;p90"/>
          <p:cNvSpPr txBox="1"/>
          <p:nvPr/>
        </p:nvSpPr>
        <p:spPr>
          <a:xfrm>
            <a:off x="437700" y="1617500"/>
            <a:ext cx="8259300" cy="2914800"/>
          </a:xfrm>
          <a:prstGeom prst="rect">
            <a:avLst/>
          </a:prstGeom>
          <a:noFill/>
          <a:ln>
            <a:noFill/>
          </a:ln>
        </p:spPr>
        <p:txBody>
          <a:bodyPr spcFirstLastPara="1" wrap="square" lIns="34275" tIns="34275" rIns="34275" bIns="34275" anchor="ctr" anchorCtr="0">
            <a:normAutofit fontScale="85000" lnSpcReduction="20000"/>
          </a:bodyPr>
          <a:lstStyle/>
          <a:p>
            <a:pPr marL="0" marR="0" lvl="0" indent="0" algn="l" rtl="0">
              <a:lnSpc>
                <a:spcPct val="150000"/>
              </a:lnSpc>
              <a:spcBef>
                <a:spcPts val="0"/>
              </a:spcBef>
              <a:spcAft>
                <a:spcPts val="0"/>
              </a:spcAft>
              <a:buClr>
                <a:srgbClr val="416871"/>
              </a:buClr>
              <a:buSzPct val="100000"/>
              <a:buFont typeface="Bitter"/>
              <a:buNone/>
            </a:pPr>
            <a:r>
              <a:rPr lang="en" sz="2400" b="1" i="0" u="none" strike="noStrike" cap="none">
                <a:solidFill>
                  <a:srgbClr val="416871"/>
                </a:solidFill>
                <a:latin typeface="Bitter"/>
                <a:ea typeface="Bitter"/>
                <a:cs typeface="Bitter"/>
                <a:sym typeface="Bitter"/>
              </a:rPr>
              <a:t>                     Team Exercise: </a:t>
            </a:r>
            <a:br>
              <a:rPr lang="en" sz="2400" b="1" i="0" u="none" strike="noStrike" cap="none">
                <a:solidFill>
                  <a:srgbClr val="416871"/>
                </a:solidFill>
                <a:latin typeface="Bitter"/>
                <a:ea typeface="Bitter"/>
                <a:cs typeface="Bitter"/>
                <a:sym typeface="Bitter"/>
              </a:rPr>
            </a:br>
            <a:endParaRPr sz="2400" b="1" i="0" u="none" strike="noStrike" cap="none">
              <a:solidFill>
                <a:srgbClr val="416871"/>
              </a:solidFill>
              <a:latin typeface="Bitter"/>
              <a:ea typeface="Bitter"/>
              <a:cs typeface="Bitter"/>
              <a:sym typeface="Bitter"/>
            </a:endParaRPr>
          </a:p>
          <a:p>
            <a:pPr marL="457200" marR="0" lvl="0" indent="-335280"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Fill out your constituency model (page 9 of Virtual Binder)</a:t>
            </a:r>
            <a:endParaRPr sz="2400" b="0" i="0" u="none" strike="noStrike" cap="none">
              <a:solidFill>
                <a:srgbClr val="000000"/>
              </a:solidFill>
              <a:latin typeface="Fira Sans"/>
              <a:ea typeface="Fira Sans"/>
              <a:cs typeface="Fira Sans"/>
              <a:sym typeface="Fira Sans"/>
            </a:endParaRPr>
          </a:p>
          <a:p>
            <a:pPr marL="457200" marR="0" lvl="0" indent="-335280"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Role Play by teams of 2 (page 14 of Virtual Binder)</a:t>
            </a:r>
            <a:endParaRPr sz="2400" b="0" i="0" u="none" strike="noStrike" cap="none">
              <a:solidFill>
                <a:srgbClr val="000000"/>
              </a:solidFill>
              <a:latin typeface="Fira Sans"/>
              <a:ea typeface="Fira Sans"/>
              <a:cs typeface="Fira Sans"/>
              <a:sym typeface="Fira Sans"/>
            </a:endParaRPr>
          </a:p>
          <a:p>
            <a:pPr marL="457200" marR="0" lvl="0" indent="-335280"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Create a list of major gifts/dream list</a:t>
            </a:r>
            <a:endParaRPr sz="2400" b="0" i="0" u="none" strike="noStrike" cap="none">
              <a:solidFill>
                <a:srgbClr val="000000"/>
              </a:solidFill>
              <a:latin typeface="Fira Sans"/>
              <a:ea typeface="Fira Sans"/>
              <a:cs typeface="Fira Sans"/>
              <a:sym typeface="Fira Sans"/>
            </a:endParaRPr>
          </a:p>
          <a:p>
            <a:pPr marL="457200" marR="0" lvl="0" indent="-335280"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Create a list of individuals with connections to passions and your congregation’s needs</a:t>
            </a:r>
            <a:endParaRPr sz="2400" b="0" i="0" u="none" strike="noStrike" cap="none">
              <a:solidFill>
                <a:srgbClr val="000000"/>
              </a:solidFill>
              <a:latin typeface="Fira Sans"/>
              <a:ea typeface="Fira Sans"/>
              <a:cs typeface="Fira Sans"/>
              <a:sym typeface="Fira Sans"/>
            </a:endParaRPr>
          </a:p>
          <a:p>
            <a:pPr marL="0" marR="0" lvl="0" indent="0" algn="l" rtl="0">
              <a:lnSpc>
                <a:spcPct val="90000"/>
              </a:lnSpc>
              <a:spcBef>
                <a:spcPts val="0"/>
              </a:spcBef>
              <a:spcAft>
                <a:spcPts val="0"/>
              </a:spcAft>
              <a:buClr>
                <a:srgbClr val="416871"/>
              </a:buClr>
              <a:buSzPct val="100000"/>
              <a:buFont typeface="Bitter"/>
              <a:buNone/>
            </a:pPr>
            <a:endParaRPr sz="2400" b="1" i="0" u="none" strike="noStrike" cap="none">
              <a:solidFill>
                <a:srgbClr val="416871"/>
              </a:solidFill>
              <a:latin typeface="Bitter"/>
              <a:ea typeface="Bitter"/>
              <a:cs typeface="Bitter"/>
              <a:sym typeface="Bitter"/>
            </a:endParaRPr>
          </a:p>
        </p:txBody>
      </p:sp>
      <p:sp>
        <p:nvSpPr>
          <p:cNvPr id="617" name="Google Shape;617;p9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1"/>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3" name="Google Shape;623;p91"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624" name="Google Shape;624;p91"/>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6 - Project Resource</a:t>
            </a:r>
            <a:endParaRPr/>
          </a:p>
        </p:txBody>
      </p:sp>
      <p:sp>
        <p:nvSpPr>
          <p:cNvPr id="625" name="Google Shape;625;p91"/>
          <p:cNvSpPr txBox="1">
            <a:spLocks noGrp="1"/>
          </p:cNvSpPr>
          <p:nvPr>
            <p:ph type="body" idx="1"/>
          </p:nvPr>
        </p:nvSpPr>
        <p:spPr>
          <a:xfrm>
            <a:off x="387201" y="2253025"/>
            <a:ext cx="74934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latin typeface="Fira Sans"/>
                <a:ea typeface="Fira Sans"/>
                <a:cs typeface="Fira Sans"/>
                <a:sym typeface="Fira Sans"/>
              </a:rPr>
              <a:t>Prayers of the People</a:t>
            </a:r>
            <a:endParaRPr>
              <a:latin typeface="Fira Sans"/>
              <a:ea typeface="Fira Sans"/>
              <a:cs typeface="Fira Sans"/>
              <a:sym typeface="Fira Sans"/>
            </a:endParaRPr>
          </a:p>
        </p:txBody>
      </p:sp>
      <p:pic>
        <p:nvPicPr>
          <p:cNvPr id="626" name="Google Shape;626;p91"/>
          <p:cNvPicPr preferRelativeResize="0"/>
          <p:nvPr/>
        </p:nvPicPr>
        <p:blipFill rotWithShape="1">
          <a:blip r:embed="rId4">
            <a:alphaModFix/>
          </a:blip>
          <a:srcRect/>
          <a:stretch/>
        </p:blipFill>
        <p:spPr>
          <a:xfrm>
            <a:off x="6823573" y="1471773"/>
            <a:ext cx="2579550" cy="3976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2"/>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2" name="Google Shape;632;p92" descr="Shape 821"/>
          <p:cNvPicPr preferRelativeResize="0"/>
          <p:nvPr/>
        </p:nvPicPr>
        <p:blipFill rotWithShape="1">
          <a:blip r:embed="rId3">
            <a:alphaModFix/>
          </a:blip>
          <a:srcRect/>
          <a:stretch/>
        </p:blipFill>
        <p:spPr>
          <a:xfrm>
            <a:off x="8022159" y="68368"/>
            <a:ext cx="1053625" cy="1107072"/>
          </a:xfrm>
          <a:prstGeom prst="rect">
            <a:avLst/>
          </a:prstGeom>
          <a:noFill/>
          <a:ln>
            <a:noFill/>
          </a:ln>
        </p:spPr>
      </p:pic>
      <p:pic>
        <p:nvPicPr>
          <p:cNvPr id="633" name="Google Shape;633;p92" descr="Shape 822"/>
          <p:cNvPicPr preferRelativeResize="0"/>
          <p:nvPr/>
        </p:nvPicPr>
        <p:blipFill rotWithShape="1">
          <a:blip r:embed="rId4">
            <a:alphaModFix/>
          </a:blip>
          <a:srcRect/>
          <a:stretch/>
        </p:blipFill>
        <p:spPr>
          <a:xfrm>
            <a:off x="1968500" y="1790700"/>
            <a:ext cx="5207000" cy="1562100"/>
          </a:xfrm>
          <a:prstGeom prst="rect">
            <a:avLst/>
          </a:prstGeom>
          <a:noFill/>
          <a:ln>
            <a:noFill/>
          </a:ln>
        </p:spPr>
      </p:pic>
      <p:sp>
        <p:nvSpPr>
          <p:cNvPr id="634" name="Google Shape;634;p92"/>
          <p:cNvSpPr txBox="1">
            <a:spLocks noGrp="1"/>
          </p:cNvSpPr>
          <p:nvPr>
            <p:ph type="body" idx="1"/>
          </p:nvPr>
        </p:nvSpPr>
        <p:spPr>
          <a:xfrm>
            <a:off x="383945" y="3644636"/>
            <a:ext cx="8369573" cy="2341598"/>
          </a:xfrm>
          <a:prstGeom prst="rect">
            <a:avLst/>
          </a:prstGeom>
          <a:noFill/>
          <a:ln>
            <a:noFill/>
          </a:ln>
        </p:spPr>
        <p:txBody>
          <a:bodyPr spcFirstLastPara="1" wrap="square" lIns="45675" tIns="45675" rIns="45675" bIns="45675" anchor="t" anchorCtr="0">
            <a:normAutofit/>
          </a:bodyPr>
          <a:lstStyle/>
          <a:p>
            <a:pPr marL="0" marR="0" lvl="0" indent="0" algn="ctr" rtl="0">
              <a:lnSpc>
                <a:spcPct val="100000"/>
              </a:lnSpc>
              <a:spcBef>
                <a:spcPts val="0"/>
              </a:spcBef>
              <a:spcAft>
                <a:spcPts val="0"/>
              </a:spcAft>
              <a:buClr>
                <a:srgbClr val="585858"/>
              </a:buClr>
              <a:buSzPts val="3600"/>
              <a:buFont typeface="Arial"/>
              <a:buNone/>
            </a:pPr>
            <a:r>
              <a:rPr lang="en" sz="3600" b="0" i="0" u="sng" strike="noStrike" cap="none">
                <a:solidFill>
                  <a:schemeClr val="hlink"/>
                </a:solidFill>
                <a:latin typeface="Fira Sans"/>
                <a:ea typeface="Fira Sans"/>
                <a:cs typeface="Fira Sans"/>
                <a:sym typeface="Fira Sans"/>
                <a:hlinkClick r:id="rId5"/>
              </a:rPr>
              <a:t>facebook.com/groups/projectresource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93" descr="A picture containing graphical user interface&#10;&#10;Description automatically generated"/>
          <p:cNvPicPr preferRelativeResize="0"/>
          <p:nvPr/>
        </p:nvPicPr>
        <p:blipFill rotWithShape="1">
          <a:blip r:embed="rId3">
            <a:alphaModFix/>
          </a:blip>
          <a:srcRect/>
          <a:stretch/>
        </p:blipFill>
        <p:spPr>
          <a:xfrm>
            <a:off x="236039" y="747533"/>
            <a:ext cx="8671923" cy="2645209"/>
          </a:xfrm>
          <a:prstGeom prst="rect">
            <a:avLst/>
          </a:prstGeom>
          <a:noFill/>
          <a:ln>
            <a:noFill/>
          </a:ln>
        </p:spPr>
      </p:pic>
      <p:pic>
        <p:nvPicPr>
          <p:cNvPr id="640" name="Google Shape;640;p93"/>
          <p:cNvPicPr preferRelativeResize="0"/>
          <p:nvPr/>
        </p:nvPicPr>
        <p:blipFill rotWithShape="1">
          <a:blip r:embed="rId4">
            <a:alphaModFix/>
          </a:blip>
          <a:srcRect/>
          <a:stretch/>
        </p:blipFill>
        <p:spPr>
          <a:xfrm>
            <a:off x="0" y="3733401"/>
            <a:ext cx="9143998" cy="10390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5"/>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55"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43" name="Google Shape;243;p55"/>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5 – Meditation, Matthew 22:15-22</a:t>
            </a:r>
            <a:endParaRPr/>
          </a:p>
        </p:txBody>
      </p:sp>
      <p:sp>
        <p:nvSpPr>
          <p:cNvPr id="244" name="Google Shape;244;p55"/>
          <p:cNvSpPr txBox="1">
            <a:spLocks noGrp="1"/>
          </p:cNvSpPr>
          <p:nvPr>
            <p:ph type="body" idx="1"/>
          </p:nvPr>
        </p:nvSpPr>
        <p:spPr>
          <a:xfrm>
            <a:off x="319500" y="1628165"/>
            <a:ext cx="8520600" cy="2260200"/>
          </a:xfrm>
          <a:prstGeom prst="rect">
            <a:avLst/>
          </a:prstGeom>
          <a:noFill/>
          <a:ln>
            <a:noFill/>
          </a:ln>
        </p:spPr>
        <p:txBody>
          <a:bodyPr spcFirstLastPara="1" wrap="square" lIns="91400" tIns="91400" rIns="91400" bIns="91400" anchor="t" anchorCtr="0">
            <a:noAutofit/>
          </a:bodyPr>
          <a:lstStyle/>
          <a:p>
            <a:pPr marL="0" marR="0" lvl="0" indent="0" algn="l" rtl="0">
              <a:lnSpc>
                <a:spcPct val="107000"/>
              </a:lnSpc>
              <a:spcBef>
                <a:spcPts val="0"/>
              </a:spcBef>
              <a:spcAft>
                <a:spcPts val="800"/>
              </a:spcAft>
              <a:buSzPts val="1800"/>
              <a:buNone/>
            </a:pPr>
            <a:r>
              <a:rPr lang="en" sz="2000">
                <a:latin typeface="Arial"/>
                <a:ea typeface="Arial"/>
                <a:cs typeface="Arial"/>
                <a:sym typeface="Arial"/>
              </a:rPr>
              <a:t>The Pharisees went and plotted to entrap Jesus in what he said. So they sent their disciples to him, along with the Herodians, saying, “Teacher, we know that you are sincere, and teach the way of God in accordance with truth, and show deference to no one; for you do not regard people with partiality. Tell us, then, what you think. Is it lawful to pay taxes to the emperor, or not?” But Jesus, aware of their malice, said, “Why are you putting me to the test, you hypocrites? Show me the coin used for the tax.” And they brought him a denarius.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6"/>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0" name="Google Shape;250;p56"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51" name="Google Shape;251;p56"/>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5 – Meditation, Matthew 22:15-22</a:t>
            </a:r>
            <a:endParaRPr/>
          </a:p>
        </p:txBody>
      </p:sp>
      <p:sp>
        <p:nvSpPr>
          <p:cNvPr id="252" name="Google Shape;252;p56"/>
          <p:cNvSpPr txBox="1">
            <a:spLocks noGrp="1"/>
          </p:cNvSpPr>
          <p:nvPr>
            <p:ph type="body" idx="1"/>
          </p:nvPr>
        </p:nvSpPr>
        <p:spPr>
          <a:xfrm>
            <a:off x="319500" y="1628165"/>
            <a:ext cx="8520600" cy="2260200"/>
          </a:xfrm>
          <a:prstGeom prst="rect">
            <a:avLst/>
          </a:prstGeom>
          <a:noFill/>
          <a:ln>
            <a:noFill/>
          </a:ln>
        </p:spPr>
        <p:txBody>
          <a:bodyPr spcFirstLastPara="1" wrap="square" lIns="91400" tIns="91400" rIns="91400" bIns="91400" anchor="t" anchorCtr="0">
            <a:noAutofit/>
          </a:bodyPr>
          <a:lstStyle/>
          <a:p>
            <a:pPr marL="0" marR="0" lvl="0" indent="0" algn="l" rtl="0">
              <a:lnSpc>
                <a:spcPct val="107000"/>
              </a:lnSpc>
              <a:spcBef>
                <a:spcPts val="0"/>
              </a:spcBef>
              <a:spcAft>
                <a:spcPts val="800"/>
              </a:spcAft>
              <a:buSzPts val="1800"/>
              <a:buNone/>
            </a:pPr>
            <a:r>
              <a:rPr lang="en" sz="2000">
                <a:latin typeface="Arial"/>
                <a:ea typeface="Arial"/>
                <a:cs typeface="Arial"/>
                <a:sym typeface="Arial"/>
              </a:rPr>
              <a:t>Then he said to them, “Whose head is this, and whose title?” They answered, “The emperor’s.” Then he said to them, “Give therefore to the emperor the things that are the emperor’s, and to God the things that are God’s.” When they heard this, they were amazed; and they left him and went away.</a:t>
            </a:r>
            <a:endParaRPr sz="2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7"/>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p57"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59" name="Google Shape;259;p57"/>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5 - Project Resource Review</a:t>
            </a:r>
            <a:endParaRPr/>
          </a:p>
        </p:txBody>
      </p:sp>
      <p:sp>
        <p:nvSpPr>
          <p:cNvPr id="260" name="Google Shape;260;p5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
        <p:nvSpPr>
          <p:cNvPr id="261" name="Google Shape;261;p57"/>
          <p:cNvSpPr txBox="1"/>
          <p:nvPr/>
        </p:nvSpPr>
        <p:spPr>
          <a:xfrm>
            <a:off x="387200" y="1772750"/>
            <a:ext cx="8369700" cy="2821800"/>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rgbClr val="000000"/>
              </a:buClr>
              <a:buSzPts val="1800"/>
              <a:buFont typeface="Fira Sans"/>
              <a:buNone/>
            </a:pPr>
            <a:r>
              <a:rPr lang="en" sz="3500" b="0" i="0" u="none" strike="noStrike" cap="none">
                <a:solidFill>
                  <a:schemeClr val="dk1"/>
                </a:solidFill>
                <a:latin typeface="Fira Sans"/>
                <a:ea typeface="Fira Sans"/>
                <a:cs typeface="Fira Sans"/>
                <a:sym typeface="Fira Sans"/>
              </a:rPr>
              <a:t>Week 1: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Fira Sans"/>
              <a:buNone/>
            </a:pPr>
            <a:r>
              <a:rPr lang="en" sz="2800" b="0" i="0" u="none" strike="noStrike" cap="none">
                <a:solidFill>
                  <a:schemeClr val="dk1"/>
                </a:solidFill>
                <a:latin typeface="Fira Sans"/>
                <a:ea typeface="Fira Sans"/>
                <a:cs typeface="Fira Sans"/>
                <a:sym typeface="Fira Sans"/>
              </a:rPr>
              <a:t>3-Legged Stool of Fundraising:</a:t>
            </a:r>
            <a:br>
              <a:rPr lang="en" sz="3500" b="0" i="0" u="none" strike="noStrike" cap="none">
                <a:solidFill>
                  <a:schemeClr val="dk1"/>
                </a:solidFill>
                <a:latin typeface="Fira Sans"/>
                <a:ea typeface="Fira Sans"/>
                <a:cs typeface="Fira Sans"/>
                <a:sym typeface="Fira Sans"/>
              </a:rPr>
            </a:br>
            <a:endParaRPr sz="800" b="0" i="0" u="none" strike="noStrike" cap="none">
              <a:solidFill>
                <a:schemeClr val="dk1"/>
              </a:solidFill>
              <a:latin typeface="Fira Sans"/>
              <a:ea typeface="Fira Sans"/>
              <a:cs typeface="Fira Sans"/>
              <a:sym typeface="Fira Sans"/>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Fira Sans"/>
                <a:ea typeface="Fira Sans"/>
                <a:cs typeface="Fira Sans"/>
                <a:sym typeface="Fira Sans"/>
              </a:rPr>
              <a:t>Annual Pledge Campaigns</a:t>
            </a:r>
            <a:endParaRPr sz="1400" b="0" i="0" u="none" strike="noStrike" cap="none">
              <a:solidFill>
                <a:schemeClr val="dk1"/>
              </a:solidFill>
              <a:latin typeface="Arial"/>
              <a:ea typeface="Arial"/>
              <a:cs typeface="Arial"/>
              <a:sym typeface="Arial"/>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Fira Sans"/>
                <a:ea typeface="Fira Sans"/>
                <a:cs typeface="Fira Sans"/>
                <a:sym typeface="Fira Sans"/>
              </a:rPr>
              <a:t>Major Gifts</a:t>
            </a:r>
            <a:endParaRPr sz="1400" b="0" i="0" u="none" strike="noStrike" cap="none">
              <a:solidFill>
                <a:schemeClr val="dk1"/>
              </a:solidFill>
              <a:latin typeface="Arial"/>
              <a:ea typeface="Arial"/>
              <a:cs typeface="Arial"/>
              <a:sym typeface="Arial"/>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Fira Sans"/>
                <a:ea typeface="Fira Sans"/>
                <a:cs typeface="Fira Sans"/>
                <a:sym typeface="Fira Sans"/>
              </a:rPr>
              <a:t>Planned Giving</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8"/>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58"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68" name="Google Shape;268;p58"/>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None/>
            </a:pPr>
            <a:r>
              <a:rPr lang="en" sz="3200">
                <a:solidFill>
                  <a:srgbClr val="FFFFFF"/>
                </a:solidFill>
                <a:latin typeface="Bitter"/>
                <a:ea typeface="Bitter"/>
                <a:cs typeface="Bitter"/>
                <a:sym typeface="Bitter"/>
              </a:rPr>
              <a:t>Week 5 - Project Resource Review</a:t>
            </a:r>
            <a:endParaRPr/>
          </a:p>
        </p:txBody>
      </p:sp>
      <p:sp>
        <p:nvSpPr>
          <p:cNvPr id="269" name="Google Shape;269;p58"/>
          <p:cNvSpPr txBox="1">
            <a:spLocks noGrp="1"/>
          </p:cNvSpPr>
          <p:nvPr>
            <p:ph type="body" idx="1"/>
          </p:nvPr>
        </p:nvSpPr>
        <p:spPr>
          <a:xfrm>
            <a:off x="387200" y="1925850"/>
            <a:ext cx="8369700" cy="26688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3500">
                <a:solidFill>
                  <a:schemeClr val="dk1"/>
                </a:solidFill>
                <a:latin typeface="Fira Sans"/>
                <a:ea typeface="Fira Sans"/>
                <a:cs typeface="Fira Sans"/>
                <a:sym typeface="Fira Sans"/>
              </a:rPr>
              <a:t>Week 1:</a:t>
            </a:r>
            <a:endParaRPr sz="3500">
              <a:solidFill>
                <a:schemeClr val="dk1"/>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800">
                <a:solidFill>
                  <a:schemeClr val="dk1"/>
                </a:solidFill>
                <a:latin typeface="Fira Sans"/>
                <a:ea typeface="Fira Sans"/>
                <a:cs typeface="Fira Sans"/>
                <a:sym typeface="Fira Sans"/>
              </a:rPr>
              <a:t>Stewardship as a Contextual Ministry</a:t>
            </a:r>
            <a:endParaRPr sz="2800">
              <a:solidFill>
                <a:schemeClr val="dk1"/>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800">
                <a:solidFill>
                  <a:schemeClr val="dk1"/>
                </a:solidFill>
                <a:latin typeface="Fira Sans"/>
                <a:ea typeface="Fira Sans"/>
                <a:cs typeface="Fira Sans"/>
                <a:sym typeface="Fira Sans"/>
              </a:rPr>
              <a:t>What is the ‘Why’?</a:t>
            </a:r>
            <a:endParaRPr sz="2800">
              <a:solidFill>
                <a:schemeClr val="dk1"/>
              </a:solidFill>
              <a:latin typeface="Fira Sans"/>
              <a:ea typeface="Fira Sans"/>
              <a:cs typeface="Fira Sans"/>
              <a:sym typeface="Fira Sans"/>
            </a:endParaRPr>
          </a:p>
        </p:txBody>
      </p:sp>
      <p:sp>
        <p:nvSpPr>
          <p:cNvPr id="270" name="Google Shape;270;p5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pic>
        <p:nvPicPr>
          <p:cNvPr id="271" name="Google Shape;271;p58" descr="Shape 267"/>
          <p:cNvPicPr preferRelativeResize="0"/>
          <p:nvPr/>
        </p:nvPicPr>
        <p:blipFill rotWithShape="1">
          <a:blip r:embed="rId4">
            <a:alphaModFix/>
          </a:blip>
          <a:srcRect r="44329"/>
          <a:stretch/>
        </p:blipFill>
        <p:spPr>
          <a:xfrm>
            <a:off x="6703964" y="2040245"/>
            <a:ext cx="2838396" cy="29375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9"/>
          <p:cNvSpPr/>
          <p:nvPr/>
        </p:nvSpPr>
        <p:spPr>
          <a:xfrm>
            <a:off x="0" y="-7700"/>
            <a:ext cx="9159600" cy="13854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7" name="Google Shape;277;p59" descr="Shape 273"/>
          <p:cNvPicPr preferRelativeResize="0"/>
          <p:nvPr/>
        </p:nvPicPr>
        <p:blipFill rotWithShape="1">
          <a:blip r:embed="rId3">
            <a:alphaModFix/>
          </a:blip>
          <a:srcRect/>
          <a:stretch/>
        </p:blipFill>
        <p:spPr>
          <a:xfrm>
            <a:off x="8022159" y="68368"/>
            <a:ext cx="1053625" cy="1107072"/>
          </a:xfrm>
          <a:prstGeom prst="rect">
            <a:avLst/>
          </a:prstGeom>
          <a:noFill/>
          <a:ln>
            <a:noFill/>
          </a:ln>
        </p:spPr>
      </p:pic>
      <p:sp>
        <p:nvSpPr>
          <p:cNvPr id="278" name="Google Shape;278;p59"/>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None/>
            </a:pPr>
            <a:r>
              <a:rPr lang="en" sz="3200">
                <a:solidFill>
                  <a:srgbClr val="FFFFFF"/>
                </a:solidFill>
                <a:latin typeface="Bitter"/>
                <a:ea typeface="Bitter"/>
                <a:cs typeface="Bitter"/>
                <a:sym typeface="Bitter"/>
              </a:rPr>
              <a:t>Week 5 - Project Resource Review</a:t>
            </a:r>
            <a:endParaRPr/>
          </a:p>
        </p:txBody>
      </p:sp>
      <p:sp>
        <p:nvSpPr>
          <p:cNvPr id="279" name="Google Shape;279;p59"/>
          <p:cNvSpPr txBox="1">
            <a:spLocks noGrp="1"/>
          </p:cNvSpPr>
          <p:nvPr>
            <p:ph type="body" idx="1"/>
          </p:nvPr>
        </p:nvSpPr>
        <p:spPr>
          <a:xfrm>
            <a:off x="387200" y="2032700"/>
            <a:ext cx="8369700" cy="25617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3500">
                <a:solidFill>
                  <a:schemeClr val="dk1"/>
                </a:solidFill>
                <a:latin typeface="Fira Sans"/>
                <a:ea typeface="Fira Sans"/>
                <a:cs typeface="Fira Sans"/>
                <a:sym typeface="Fira Sans"/>
              </a:rPr>
              <a:t>Week 2:</a:t>
            </a:r>
            <a:endParaRPr sz="3500">
              <a:solidFill>
                <a:schemeClr val="dk1"/>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800">
                <a:solidFill>
                  <a:schemeClr val="dk1"/>
                </a:solidFill>
                <a:latin typeface="Fira Sans"/>
                <a:ea typeface="Fira Sans"/>
                <a:cs typeface="Fira Sans"/>
                <a:sym typeface="Fira Sans"/>
              </a:rPr>
              <a:t>Donor Characteristics = Pastoral Ministry</a:t>
            </a:r>
            <a:endParaRPr sz="2800">
              <a:solidFill>
                <a:schemeClr val="dk1"/>
              </a:solidFill>
              <a:latin typeface="Fira Sans"/>
              <a:ea typeface="Fira Sans"/>
              <a:cs typeface="Fira Sans"/>
              <a:sym typeface="Fira Sans"/>
            </a:endParaRPr>
          </a:p>
        </p:txBody>
      </p:sp>
      <p:sp>
        <p:nvSpPr>
          <p:cNvPr id="280" name="Google Shape;280;p5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5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1888</Words>
  <Application>Microsoft Macintosh PowerPoint</Application>
  <PresentationFormat>On-screen Show (16:9)</PresentationFormat>
  <Paragraphs>248</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Fira Sans</vt:lpstr>
      <vt:lpstr>Bitter</vt:lpstr>
      <vt:lpstr>Noto Sans Symbols</vt:lpstr>
      <vt:lpstr>Fira Sans SemiBold</vt:lpstr>
      <vt:lpstr>Arial</vt:lpstr>
      <vt:lpstr>Fira Sans Medium</vt:lpstr>
      <vt:lpstr>Calibri</vt:lpstr>
      <vt:lpstr>Simple Light</vt:lpstr>
      <vt:lpstr>PowerPoint Presentation</vt:lpstr>
      <vt:lpstr>Thank You</vt:lpstr>
      <vt:lpstr>Thank You to Our Sponsors!</vt:lpstr>
      <vt:lpstr>PowerPoint Presentation</vt:lpstr>
      <vt:lpstr>Week 5 – Meditation, Matthew 22:15-22</vt:lpstr>
      <vt:lpstr>Week 5 – Meditation, Matthew 22:15-22</vt:lpstr>
      <vt:lpstr>Week 5 - Project Resource Review</vt:lpstr>
      <vt:lpstr>Week 5 - Project Resource Review</vt:lpstr>
      <vt:lpstr>Week 5 - Project Resource Review</vt:lpstr>
      <vt:lpstr>Week 5 - Project Resource Review</vt:lpstr>
      <vt:lpstr>Week 5 - Project Resource Review</vt:lpstr>
      <vt:lpstr>The 5 W’s of Major Giving</vt:lpstr>
      <vt:lpstr>The 5 W’s of Major Giving</vt:lpstr>
      <vt:lpstr>The 5 W’s of Major Giving</vt:lpstr>
      <vt:lpstr>The 5 W’s of Major Giving</vt:lpstr>
      <vt:lpstr>The 5 W’s of Major Giving</vt:lpstr>
      <vt:lpstr>PowerPoint Presentation</vt:lpstr>
      <vt:lpstr>The 5 W’s of Major Giving</vt:lpstr>
      <vt:lpstr>The 5 W’s of Major Giving</vt:lpstr>
      <vt:lpstr>The 5 W’s of Major Giving</vt:lpstr>
      <vt:lpstr>The 5 W’s of Major Giving</vt:lpstr>
      <vt:lpstr>The 5 W’s of Major Giving</vt:lpstr>
      <vt:lpstr>The 5 W’s of Major Giving</vt:lpstr>
      <vt:lpstr>The 5 W’s of Major Giving</vt:lpstr>
      <vt:lpstr>The 5 W’s of Major Giving</vt:lpstr>
      <vt:lpstr>How to Make the Ask in 8 Steps</vt:lpstr>
      <vt:lpstr>The 8-Step Process: Step 1</vt:lpstr>
      <vt:lpstr>The 8-Step Process: Step 2</vt:lpstr>
      <vt:lpstr>The 8-Step Process: Step 2</vt:lpstr>
      <vt:lpstr>The 8-Step Process: Steps 1 &amp; 2</vt:lpstr>
      <vt:lpstr>8 Step Process: Step 3</vt:lpstr>
      <vt:lpstr>8 Step Process: Step 3</vt:lpstr>
      <vt:lpstr>8 Step Process: Steps 4-6</vt:lpstr>
      <vt:lpstr>8 Step Process: Step 5</vt:lpstr>
      <vt:lpstr>8 Step Process: Steps 6 &amp; 7</vt:lpstr>
      <vt:lpstr>8 Step Process: Step 8</vt:lpstr>
      <vt:lpstr>PowerPoint Presentation</vt:lpstr>
      <vt:lpstr>Make the Ask</vt:lpstr>
      <vt:lpstr>Make the Ask</vt:lpstr>
      <vt:lpstr>Team Time</vt:lpstr>
      <vt:lpstr>Week 6 - Project Resource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Canon Mike Orr</cp:lastModifiedBy>
  <cp:revision>1</cp:revision>
  <dcterms:modified xsi:type="dcterms:W3CDTF">2023-09-03T15:37:10Z</dcterms:modified>
</cp:coreProperties>
</file>